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4"/>
  </p:notesMasterIdLst>
  <p:sldIdLst>
    <p:sldId id="256" r:id="rId2"/>
    <p:sldId id="260" r:id="rId3"/>
    <p:sldId id="281" r:id="rId4"/>
    <p:sldId id="288" r:id="rId5"/>
    <p:sldId id="286" r:id="rId6"/>
    <p:sldId id="283" r:id="rId7"/>
    <p:sldId id="287" r:id="rId8"/>
    <p:sldId id="289" r:id="rId9"/>
    <p:sldId id="292" r:id="rId10"/>
    <p:sldId id="282" r:id="rId11"/>
    <p:sldId id="262" r:id="rId12"/>
    <p:sldId id="269" r:id="rId13"/>
    <p:sldId id="277" r:id="rId14"/>
    <p:sldId id="275" r:id="rId15"/>
    <p:sldId id="290" r:id="rId16"/>
    <p:sldId id="295" r:id="rId17"/>
    <p:sldId id="294" r:id="rId18"/>
    <p:sldId id="293" r:id="rId19"/>
    <p:sldId id="263" r:id="rId20"/>
    <p:sldId id="270" r:id="rId21"/>
    <p:sldId id="258" r:id="rId22"/>
    <p:sldId id="30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EBA"/>
    <a:srgbClr val="00FA00"/>
    <a:srgbClr val="AE3DB5"/>
    <a:srgbClr val="40B4BE"/>
    <a:srgbClr val="44C056"/>
    <a:srgbClr val="B13B4A"/>
    <a:srgbClr val="A7C248"/>
    <a:srgbClr val="C36F4D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04"/>
    <p:restoredTop sz="91250"/>
  </p:normalViewPr>
  <p:slideViewPr>
    <p:cSldViewPr snapToGrid="0" snapToObjects="1">
      <p:cViewPr varScale="1">
        <p:scale>
          <a:sx n="93" d="100"/>
          <a:sy n="93" d="100"/>
        </p:scale>
        <p:origin x="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EC893-CEF2-E744-A8D9-71E92CE26111}" type="datetimeFigureOut">
              <a:rPr lang="it-IT" smtClean="0"/>
              <a:t>20/05/21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92DC2-9867-E146-A622-B427AD178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1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9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Documento_di_Microsoft_Word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package" Target="../embeddings/Documento_di_Microsoft_Word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0DF15-E754-42BB-9A78-F070643B1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9866E37-FACC-D940-BCDC-9D1BEFF3A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16" y="4738202"/>
            <a:ext cx="8151208" cy="1218270"/>
          </a:xfrm>
        </p:spPr>
        <p:txBody>
          <a:bodyPr>
            <a:noAutofit/>
          </a:bodyPr>
          <a:lstStyle/>
          <a:p>
            <a:r>
              <a:rPr lang="it-IT" sz="3700" b="1" dirty="0">
                <a:latin typeface="Gabriola"/>
                <a:cs typeface="EucrosiaUPC"/>
              </a:rPr>
              <a:t>Melatonina nella prevenzione </a:t>
            </a:r>
            <a:br>
              <a:rPr lang="it-IT" sz="3700" b="1" dirty="0">
                <a:latin typeface="Gabriola"/>
              </a:rPr>
            </a:br>
            <a:r>
              <a:rPr lang="it-IT" sz="3700" b="1" dirty="0">
                <a:latin typeface="Gabriola"/>
                <a:cs typeface="EucrosiaUPC"/>
              </a:rPr>
              <a:t>delle patologie cardiovascolari - MEPEV 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2EBA1D9E-7FF2-8748-94FE-9E04D742F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882" y="6087719"/>
            <a:ext cx="6396471" cy="5096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000" dirty="0">
                <a:latin typeface="Avenir Medium" panose="02000503020000020003" pitchFamily="2" charset="0"/>
              </a:rPr>
              <a:t>bando di Ateneo - </a:t>
            </a:r>
            <a:r>
              <a:rPr lang="it-IT" sz="1000" dirty="0" err="1">
                <a:latin typeface="Avenir Medium" panose="02000503020000020003" pitchFamily="2" charset="0"/>
              </a:rPr>
              <a:t>Health</a:t>
            </a:r>
            <a:r>
              <a:rPr lang="it-IT" sz="1000" dirty="0">
                <a:latin typeface="Avenir Medium" panose="02000503020000020003" pitchFamily="2" charset="0"/>
              </a:rPr>
              <a:t> &amp; </a:t>
            </a:r>
            <a:r>
              <a:rPr lang="it-IT" sz="1000" dirty="0" err="1">
                <a:latin typeface="Avenir Medium" panose="02000503020000020003" pitchFamily="2" charset="0"/>
              </a:rPr>
              <a:t>Wealth</a:t>
            </a:r>
            <a:r>
              <a:rPr lang="it-IT" sz="1000" dirty="0">
                <a:latin typeface="Avenir Medium" panose="02000503020000020003" pitchFamily="2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it-IT" sz="1000" dirty="0">
                <a:latin typeface="Avenir Medium" panose="02000503020000020003" pitchFamily="2" charset="0"/>
              </a:rPr>
              <a:t>Aree tematiche “Salute” e “Stili di vita” </a:t>
            </a:r>
          </a:p>
          <a:p>
            <a:endParaRPr lang="it-IT" sz="1000" dirty="0">
              <a:latin typeface="Avenir Medium" panose="02000503020000020003" pitchFamily="2" charset="0"/>
            </a:endParaRPr>
          </a:p>
        </p:txBody>
      </p:sp>
      <p:pic>
        <p:nvPicPr>
          <p:cNvPr id="4" name="Picture 3" descr="Mappa del mondo formata da persone unite l’una all’altra">
            <a:extLst>
              <a:ext uri="{FF2B5EF4-FFF2-40B4-BE49-F238E27FC236}">
                <a16:creationId xmlns:a16="http://schemas.microsoft.com/office/drawing/2014/main" id="{6FD416F0-9F3E-4ADC-A4C3-976CD2E74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4" b="32390"/>
          <a:stretch/>
        </p:blipFill>
        <p:spPr>
          <a:xfrm>
            <a:off x="-3798" y="1"/>
            <a:ext cx="12200741" cy="451031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83510-2790-4866-911D-2E1588DF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AB74ACE-7603-4829-88FE-C3C2B05EB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E3E37A0-8723-42F4-9435-F06BD0191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C5FE567-8965-4799-B1E6-8A6E1A848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BA3FF2FD-6394-4F97-B186-BD4A98C6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A361C9F-AD97-4338-B557-8766AFD03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4FAA936-A80F-43B5-8A7D-17CC7CF77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1246F32-1BA7-40E4-9AF9-CA517D44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18EE8CE-BCF9-4C64-B335-C7830B03F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64AC2B2B-568F-4175-8D84-AD8F6B56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9C6CF5C-8CF6-4274-86E0-CAF4A31F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3BFC56A2-55B3-432A-BD3B-4B2423A6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BB036CEA-B307-404A-89D6-9414F417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CB37E5F5-B903-4611-A739-0B7FBE85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B1012F2B-A8F1-4FD5-8E6F-1CC97D0A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C04C6E0B-838E-4B10-91CA-29C49838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15D6CFEB-4FC5-45C3-8BDF-95EAD1EDF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EA8E01BA-7055-4707-906A-F08E2E25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CDA2DE76-0D5E-4F6F-95E7-508B725F8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669578C5-3D06-4B77-A897-A014B441B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85AA3005-AAD0-4587-B352-ECD937D61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B4E9730F-E8B1-4F7C-BA99-3B3016F10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A8922D05-C325-4918-84E6-1C62AD7B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38DD42E8-8604-45E3-99FE-72D479AF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2E946C70-11C9-4C85-BE3B-1149117F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8F637C4-CFB7-4421-9DAB-6730244B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E137FD9-DCB4-4E5A-960B-350C3627E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DCD8437-9BFD-44B4-AAC8-75388190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9EEBF9B-D5F1-4EE3-A46A-A5A5E396A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3A77B17D-E4D2-444B-8D75-F0171A3E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FDB9442-6054-49E2-948E-D30AD9E0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3E1DF8B7-7CB2-4181-8525-4EE2D5D9E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B3B2382-7947-4BAF-BF2F-830393F8E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AC95E7F5-BA75-4053-AC8F-81ACC4262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8D431126-FDB6-42AF-BC9E-58E4C417B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4AA2BE9B-BD88-4958-B98E-7363A0FD5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BA18EADE-8501-4251-ADCD-EB02B73D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D1886B2F-FFB5-4032-A012-EAE8464DD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65048464-3972-4F85-858C-BD0D6CC8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9B136B45-B116-4EA4-802D-0D9EC238C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F7DA7C34-DDA0-41AB-A47F-E981F63E2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BB16C09B-E126-49FC-B0C4-2CB43FA03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A12A7CBF-E4C8-4085-88C3-03102FE4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55CA9A4D-ABE6-426B-B7F0-F5B93334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8A4F3A5B-B199-4716-ADF4-5E33A7C0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5846F32E-5DDD-4AF4-BE1C-5F1A3FF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AFE38B2F-69BC-4661-84A3-EA04CDC3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5CA6F12C-4208-48A6-B7B0-DD18CB399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0F08EA53-C6C6-49F1-B8DA-E20FFD6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6B6EA655-7497-4604-92DF-43CE7322E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082FFE9A-67C2-471A-AF37-ED9C238DB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B0FD6176-7431-446D-91DB-56644A93C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A46603FA-6405-410B-AD8A-3D75BE7A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6BE439BF-AE87-4F53-9DC9-72414AD1F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55C88911-7FE8-4196-8D02-DAB1B62D9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BAD26C77-660F-4C9C-9A98-23404819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507A2021-3F23-43FC-AB0D-130B5759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CB855C11-52EB-43D9-8831-1A26FCE12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1A6AD416-1A17-49A9-8301-8C0A5A78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F03687D9-14CC-461B-B4B5-907E10B6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FCC639BE-A7F9-46A2-955A-3ACA4545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B3FED40E-A961-4D78-947A-5AC1BD51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1445BCDF-9E07-46AD-A6B5-5BEFA223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23324DC7-93D9-451A-9ABF-1B4D92BF2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003474BA-A947-4598-96BB-BAACE241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04426A72-0FD0-478F-AAC5-B49E1425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17260BB0-9DCA-4927-89A5-1314AD40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F459656F-63AC-4FC7-8D12-282B9B0C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5C345A48-BE33-4B10-AF97-207DC7E2C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65503F74-3A89-46DD-AD4D-9BB164E25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5D8D4A6C-9C30-46E6-953F-8FFE2453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844B12AB-BDBA-412B-8127-0671AB6B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84AE8FA4-8AC5-4D0E-9FF8-B6F6D961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462515DF-512D-49E0-B5FE-637D9E35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342CB8A0-096D-4A9F-B962-294DB670B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6870353D-6B96-4946-8BB5-015BF6E6E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20249E38-6114-4065-8836-941D6C55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BDA5073D-3C1B-4779-8DEF-FD9CD530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79505220-ED85-46B5-A218-0991FA579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A8513416-DF87-4A83-8026-AF40654BA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AF0489C4-7984-4A49-9D02-ACE2DD3E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3DB0DE7C-BF6D-4059-94C4-FD4D6E7BA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5B58E23E-6D06-4F24-B6F8-98AE632C2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D87D95A-4B48-4140-BB5C-9A33AACBF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6D78BEA4-B995-4BEC-A3B4-C580D646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C075F1AC-7155-4487-8B7A-0C74E2C65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2923812A-0930-464A-B863-8232CDF9B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B22D5AF-1F95-4943-ADBD-50BF0DD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09709304-5160-4325-BE4E-F970450FA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6086BD94-D139-4DEE-9FB6-849360DA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4B8A4B1-C709-4864-851E-6A76DE4E5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51183B3E-65BA-45BB-9238-E5553DA7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B456CBC6-D8DB-4226-8743-8355D0C1E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2A43AE63-9201-415C-A88E-C52685BF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0BB8C75E-6B9A-4E95-85CF-ACD2D2AD2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45">
              <a:extLst>
                <a:ext uri="{FF2B5EF4-FFF2-40B4-BE49-F238E27FC236}">
                  <a16:creationId xmlns:a16="http://schemas.microsoft.com/office/drawing/2014/main" id="{F593E6EC-FB46-40CB-825C-C1305B1FB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517F36F0-8630-4831-9057-6CA9B217B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9614B5E6-3CE1-465E-8381-646179E1B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5A40C31A-16AE-42C0-AC3B-52DCA2F5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CE95CDB5-B8FA-431B-B9BE-7791AD92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705898-51C0-E747-A005-4E00CE18E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631" y="4868986"/>
            <a:ext cx="2116428" cy="108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CA0376E-CB6C-7F4C-AD32-D77D01B5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817" y="5860242"/>
            <a:ext cx="238562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BAB0A9-2D96-AF40-A9C6-D05DFA67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57490CA-38E6-064F-8A2F-10181C11D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8946"/>
              </p:ext>
            </p:extLst>
          </p:nvPr>
        </p:nvGraphicFramePr>
        <p:xfrm>
          <a:off x="2095163" y="711000"/>
          <a:ext cx="8638731" cy="54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o" r:id="rId4" imgW="6337300" imgH="3987800" progId="Word.Document.12">
                  <p:embed/>
                </p:oleObj>
              </mc:Choice>
              <mc:Fallback>
                <p:oleObj name="Documento" r:id="rId4" imgW="6337300" imgH="398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163" y="711000"/>
                        <a:ext cx="8638731" cy="543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93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AC5504-61C3-7E46-9140-78DD7389B7B8}"/>
              </a:ext>
            </a:extLst>
          </p:cNvPr>
          <p:cNvSpPr txBox="1"/>
          <p:nvPr/>
        </p:nvSpPr>
        <p:spPr>
          <a:xfrm>
            <a:off x="1874110" y="458368"/>
            <a:ext cx="7992888" cy="461663"/>
          </a:xfrm>
          <a:prstGeom prst="rect">
            <a:avLst/>
          </a:prstGeom>
          <a:noFill/>
          <a:ln w="12700" cap="flat">
            <a:solidFill>
              <a:schemeClr val="tx2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it-IT" sz="2400" dirty="0">
                <a:latin typeface="Avenir Medium" panose="02000503020000020003" pitchFamily="2" charset="0"/>
                <a:ea typeface="+mj-ea"/>
                <a:cs typeface="Times New Roman" panose="02020603050405020304" pitchFamily="18" charset="0"/>
                <a:sym typeface="Calibri"/>
              </a:rPr>
              <a:t>Parametri ematici/</a:t>
            </a:r>
            <a:r>
              <a:rPr lang="it-IT" sz="2400" dirty="0" err="1">
                <a:latin typeface="Avenir Medium" panose="02000503020000020003" pitchFamily="2" charset="0"/>
                <a:ea typeface="+mj-ea"/>
                <a:cs typeface="Times New Roman" panose="02020603050405020304" pitchFamily="18" charset="0"/>
                <a:sym typeface="Calibri"/>
              </a:rPr>
              <a:t>EndoPAT</a:t>
            </a:r>
            <a:r>
              <a:rPr lang="it-IT" sz="2400" dirty="0">
                <a:latin typeface="Avenir Medium" panose="02000503020000020003" pitchFamily="2" charset="0"/>
                <a:ea typeface="+mj-ea"/>
                <a:cs typeface="Times New Roman" panose="02020603050405020304" pitchFamily="18" charset="0"/>
                <a:sym typeface="Calibri"/>
              </a:rPr>
              <a:t>/</a:t>
            </a:r>
            <a:r>
              <a:rPr lang="it-IT" sz="2400" dirty="0" err="1">
                <a:latin typeface="Avenir Medium" panose="02000503020000020003" pitchFamily="2" charset="0"/>
                <a:ea typeface="+mj-ea"/>
                <a:cs typeface="Times New Roman" panose="02020603050405020304" pitchFamily="18" charset="0"/>
                <a:sym typeface="Calibri"/>
              </a:rPr>
              <a:t>Arterial</a:t>
            </a:r>
            <a:r>
              <a:rPr lang="it-IT" sz="2400" dirty="0">
                <a:latin typeface="Avenir Medium" panose="02000503020000020003" pitchFamily="2" charset="0"/>
                <a:ea typeface="+mj-ea"/>
                <a:cs typeface="Times New Roman" panose="02020603050405020304" pitchFamily="18" charset="0"/>
                <a:sym typeface="Calibri"/>
              </a:rPr>
              <a:t> </a:t>
            </a:r>
            <a:r>
              <a:rPr lang="it-IT" sz="2400" dirty="0" err="1">
                <a:latin typeface="Avenir Medium" panose="02000503020000020003" pitchFamily="2" charset="0"/>
                <a:ea typeface="+mj-ea"/>
                <a:cs typeface="Times New Roman" panose="02020603050405020304" pitchFamily="18" charset="0"/>
                <a:sym typeface="Calibri"/>
              </a:rPr>
              <a:t>stiffness</a:t>
            </a:r>
            <a:r>
              <a:rPr lang="it-IT" sz="2400" dirty="0">
                <a:latin typeface="Avenir Medium" panose="02000503020000020003" pitchFamily="2" charset="0"/>
                <a:ea typeface="+mj-ea"/>
                <a:cs typeface="Times New Roman" panose="02020603050405020304" pitchFamily="18" charset="0"/>
                <a:sym typeface="Calibri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BCB9909-472F-AC40-9091-509D2D96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27" y="67878"/>
            <a:ext cx="4016946" cy="11739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it-IT" b="1" dirty="0" err="1">
                <a:latin typeface="Gabriola"/>
                <a:cs typeface="EucrosiaUPC"/>
              </a:rPr>
              <a:t>EndoPAT</a:t>
            </a:r>
            <a:endParaRPr lang="it-IT" b="1" dirty="0">
              <a:latin typeface="Gabriola"/>
              <a:cs typeface="EucrosiaUPC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6352411-9166-F74B-99F7-A2330F538D57}"/>
              </a:ext>
            </a:extLst>
          </p:cNvPr>
          <p:cNvGrpSpPr/>
          <p:nvPr/>
        </p:nvGrpSpPr>
        <p:grpSpPr>
          <a:xfrm>
            <a:off x="3559709" y="1018202"/>
            <a:ext cx="5072582" cy="2877003"/>
            <a:chOff x="3559709" y="1454621"/>
            <a:chExt cx="5072582" cy="2877003"/>
          </a:xfrm>
        </p:grpSpPr>
        <p:pic>
          <p:nvPicPr>
            <p:cNvPr id="9" name="Picture 2" descr="Close up provette per analisi del sangue in rack in laboratorio, incentrato  su campioni di sangue al plasma | Foto Premium">
              <a:extLst>
                <a:ext uri="{FF2B5EF4-FFF2-40B4-BE49-F238E27FC236}">
                  <a16:creationId xmlns:a16="http://schemas.microsoft.com/office/drawing/2014/main" id="{0080028D-691D-164C-8E70-254403FF12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07"/>
            <a:stretch/>
          </p:blipFill>
          <p:spPr bwMode="auto">
            <a:xfrm>
              <a:off x="5517591" y="2523800"/>
              <a:ext cx="1286200" cy="180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olo 1">
              <a:extLst>
                <a:ext uri="{FF2B5EF4-FFF2-40B4-BE49-F238E27FC236}">
                  <a16:creationId xmlns:a16="http://schemas.microsoft.com/office/drawing/2014/main" id="{DEC534E8-BCE0-0D47-9143-E4ACEBDC31BC}"/>
                </a:ext>
              </a:extLst>
            </p:cNvPr>
            <p:cNvSpPr txBox="1">
              <a:spLocks/>
            </p:cNvSpPr>
            <p:nvPr/>
          </p:nvSpPr>
          <p:spPr>
            <a:xfrm>
              <a:off x="3559709" y="1454621"/>
              <a:ext cx="5072582" cy="11739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b="1" dirty="0">
                  <a:latin typeface="Gabriola"/>
                  <a:cs typeface="EucrosiaUPC"/>
                </a:rPr>
                <a:t>TAC e concentrazione </a:t>
              </a:r>
            </a:p>
            <a:p>
              <a:pPr algn="ctr"/>
              <a:r>
                <a:rPr lang="it-IT" b="1" dirty="0">
                  <a:latin typeface="Gabriola"/>
                  <a:cs typeface="EucrosiaUPC"/>
                </a:rPr>
                <a:t>plasmatica di melatonina</a:t>
              </a: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4138AAD5-AA29-0C4D-B06B-18AE5E692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93" b="13164"/>
          <a:stretch/>
        </p:blipFill>
        <p:spPr>
          <a:xfrm>
            <a:off x="560674" y="37472"/>
            <a:ext cx="7543800" cy="3986784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105AAB-3B90-A545-9179-C806E30AB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pic>
        <p:nvPicPr>
          <p:cNvPr id="12" name="image.png">
            <a:extLst>
              <a:ext uri="{FF2B5EF4-FFF2-40B4-BE49-F238E27FC236}">
                <a16:creationId xmlns:a16="http://schemas.microsoft.com/office/drawing/2014/main" id="{0AADF5F5-FD6F-6141-A54C-53C2D4BD97FF}"/>
              </a:ext>
            </a:extLst>
          </p:cNvPr>
          <p:cNvPicPr/>
          <p:nvPr/>
        </p:nvPicPr>
        <p:blipFill>
          <a:blip r:embed="rId5"/>
          <a:srcRect b="44558"/>
          <a:stretch>
            <a:fillRect/>
          </a:stretch>
        </p:blipFill>
        <p:spPr>
          <a:xfrm>
            <a:off x="6506041" y="4125313"/>
            <a:ext cx="5370332" cy="25061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10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E90163-92D2-9E41-AE90-7EF9B02D6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56D64974-C498-7E4E-9751-103D82F5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418" y="2227545"/>
            <a:ext cx="5072582" cy="1173925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>
                <a:latin typeface="Gabriola"/>
                <a:cs typeface="EucrosiaUPC"/>
              </a:rPr>
              <a:t>SphygmoCor</a:t>
            </a:r>
            <a:endParaRPr lang="it-IT" b="1" dirty="0">
              <a:latin typeface="Gabriola"/>
              <a:cs typeface="EucrosiaUPC"/>
            </a:endParaRPr>
          </a:p>
        </p:txBody>
      </p:sp>
      <p:pic>
        <p:nvPicPr>
          <p:cNvPr id="4" name="Immagine 3" descr="Immagine che contiene mappa&#10;&#10;Descrizione generata con affidabilità molto elevata">
            <a:extLst>
              <a:ext uri="{FF2B5EF4-FFF2-40B4-BE49-F238E27FC236}">
                <a16:creationId xmlns:a16="http://schemas.microsoft.com/office/drawing/2014/main" id="{BA5DC3F7-F4BE-6A48-8F1F-6B094E71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29"/>
            <a:ext cx="7119418" cy="3428999"/>
          </a:xfrm>
          <a:prstGeom prst="rect">
            <a:avLst/>
          </a:prstGeom>
        </p:spPr>
      </p:pic>
      <p:pic>
        <p:nvPicPr>
          <p:cNvPr id="5" name="Immagine 4" descr="Immagine che contiene recinto&#10;&#10;Descrizione generata con affidabilità elevata">
            <a:extLst>
              <a:ext uri="{FF2B5EF4-FFF2-40B4-BE49-F238E27FC236}">
                <a16:creationId xmlns:a16="http://schemas.microsoft.com/office/drawing/2014/main" id="{AA218D68-71DF-EE49-979F-8AE2D8C1F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" y="3401470"/>
            <a:ext cx="8036433" cy="3456530"/>
          </a:xfrm>
          <a:prstGeom prst="rect">
            <a:avLst/>
          </a:prstGeom>
        </p:spPr>
      </p:pic>
      <p:pic>
        <p:nvPicPr>
          <p:cNvPr id="7" name="Immagine 6" descr="Immagine che contiene mappa&#10;&#10;Descrizione generata con affidabilità molto elevata">
            <a:extLst>
              <a:ext uri="{FF2B5EF4-FFF2-40B4-BE49-F238E27FC236}">
                <a16:creationId xmlns:a16="http://schemas.microsoft.com/office/drawing/2014/main" id="{9D11063C-EFC5-8646-9D9D-A575B9CC4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18" y="0"/>
            <a:ext cx="5072582" cy="2227545"/>
          </a:xfrm>
          <a:prstGeom prst="rect">
            <a:avLst/>
          </a:prstGeom>
        </p:spPr>
      </p:pic>
      <p:pic>
        <p:nvPicPr>
          <p:cNvPr id="8" name="Immagine 7" descr="Immagine che contiene interni, bianco&#10;&#10;Descrizione generata automaticamente">
            <a:extLst>
              <a:ext uri="{FF2B5EF4-FFF2-40B4-BE49-F238E27FC236}">
                <a16:creationId xmlns:a16="http://schemas.microsoft.com/office/drawing/2014/main" id="{EBB2ED25-0039-AF4C-8C15-8D2B75886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407" y="3555090"/>
            <a:ext cx="274860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A548C0B-4065-2D48-8573-6F6C17EEE8AD}"/>
              </a:ext>
            </a:extLst>
          </p:cNvPr>
          <p:cNvSpPr txBox="1">
            <a:spLocks/>
          </p:cNvSpPr>
          <p:nvPr/>
        </p:nvSpPr>
        <p:spPr>
          <a:xfrm>
            <a:off x="0" y="-18255"/>
            <a:ext cx="2842037" cy="77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700" b="1" dirty="0">
                <a:latin typeface="Gabriola"/>
                <a:cs typeface="EucrosiaUPC"/>
              </a:rPr>
              <a:t>Risultati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F4581F-EB82-D743-B5E0-264C02DFDAFD}"/>
              </a:ext>
            </a:extLst>
          </p:cNvPr>
          <p:cNvSpPr txBox="1"/>
          <p:nvPr/>
        </p:nvSpPr>
        <p:spPr>
          <a:xfrm>
            <a:off x="2152296" y="5581657"/>
            <a:ext cx="2482671" cy="830997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Melatonina </a:t>
            </a:r>
          </a:p>
          <a:p>
            <a:pPr algn="ctr"/>
            <a:r>
              <a:rPr lang="it-IT" sz="2400" dirty="0"/>
              <a:t>(1 mg/die)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243769-C077-4745-93D1-09E2CD513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79" b="15848"/>
          <a:stretch/>
        </p:blipFill>
        <p:spPr>
          <a:xfrm>
            <a:off x="2915666" y="1514588"/>
            <a:ext cx="7531100" cy="39793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D4B73D-127F-A349-86EA-A1AFF856B65F}"/>
              </a:ext>
            </a:extLst>
          </p:cNvPr>
          <p:cNvSpPr txBox="1"/>
          <p:nvPr/>
        </p:nvSpPr>
        <p:spPr>
          <a:xfrm>
            <a:off x="2043882" y="608334"/>
            <a:ext cx="2993928" cy="83099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Paziente X, iperteso,</a:t>
            </a:r>
          </a:p>
          <a:p>
            <a:pPr algn="ctr"/>
            <a:r>
              <a:rPr lang="it-IT" sz="2400" dirty="0"/>
              <a:t> tempo zero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AB832CE-D6AA-1146-BDCE-61FB3070285C}"/>
              </a:ext>
            </a:extLst>
          </p:cNvPr>
          <p:cNvSpPr/>
          <p:nvPr/>
        </p:nvSpPr>
        <p:spPr>
          <a:xfrm>
            <a:off x="6681216" y="1364074"/>
            <a:ext cx="2261616" cy="793910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C2286C5-6E73-8D48-AF97-ED029DB3D995}"/>
              </a:ext>
            </a:extLst>
          </p:cNvPr>
          <p:cNvCxnSpPr>
            <a:cxnSpLocks/>
          </p:cNvCxnSpPr>
          <p:nvPr/>
        </p:nvCxnSpPr>
        <p:spPr>
          <a:xfrm flipV="1">
            <a:off x="4425696" y="4297680"/>
            <a:ext cx="2840459" cy="1657911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225C8257-C2E0-A448-A21E-92DAF3351EC6}"/>
              </a:ext>
            </a:extLst>
          </p:cNvPr>
          <p:cNvGrpSpPr/>
          <p:nvPr/>
        </p:nvGrpSpPr>
        <p:grpSpPr>
          <a:xfrm>
            <a:off x="460930" y="1696319"/>
            <a:ext cx="2037789" cy="2409638"/>
            <a:chOff x="460930" y="1696319"/>
            <a:chExt cx="2037789" cy="2409638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1050AE6-F9BE-8B4A-B6F6-F37634B51E0C}"/>
                </a:ext>
              </a:extLst>
            </p:cNvPr>
            <p:cNvSpPr txBox="1"/>
            <p:nvPr/>
          </p:nvSpPr>
          <p:spPr>
            <a:xfrm>
              <a:off x="460930" y="1696319"/>
              <a:ext cx="2037789" cy="584775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/>
                <a:t>TAC: </a:t>
              </a:r>
              <a:r>
                <a:rPr lang="it-IT" sz="3200" b="1" dirty="0">
                  <a:solidFill>
                    <a:srgbClr val="FF0000"/>
                  </a:solidFill>
                </a:rPr>
                <a:t>++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 descr="Close up provette per analisi del sangue in rack in laboratorio, incentrato  su campioni di sangue al plasma | Foto Premium">
              <a:extLst>
                <a:ext uri="{FF2B5EF4-FFF2-40B4-BE49-F238E27FC236}">
                  <a16:creationId xmlns:a16="http://schemas.microsoft.com/office/drawing/2014/main" id="{46B170E3-6BAD-A94A-B33E-CC59843176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07"/>
            <a:stretch/>
          </p:blipFill>
          <p:spPr bwMode="auto">
            <a:xfrm>
              <a:off x="901416" y="2298133"/>
              <a:ext cx="1286200" cy="180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2A3FC6-A9C6-ED46-911E-29CC57E96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A364C692-6526-EF48-975C-9B9AC4C29522}"/>
              </a:ext>
            </a:extLst>
          </p:cNvPr>
          <p:cNvGrpSpPr/>
          <p:nvPr/>
        </p:nvGrpSpPr>
        <p:grpSpPr>
          <a:xfrm>
            <a:off x="460930" y="608334"/>
            <a:ext cx="9750753" cy="5356261"/>
            <a:chOff x="460930" y="608334"/>
            <a:chExt cx="9750753" cy="535626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B255295E-9D07-9D4D-8D21-7D9BF66E1E7E}"/>
                </a:ext>
              </a:extLst>
            </p:cNvPr>
            <p:cNvSpPr txBox="1"/>
            <p:nvPr/>
          </p:nvSpPr>
          <p:spPr>
            <a:xfrm>
              <a:off x="2043882" y="608334"/>
              <a:ext cx="2993928" cy="830997"/>
            </a:xfrm>
            <a:prstGeom prst="rect">
              <a:avLst/>
            </a:prstGeom>
            <a:noFill/>
            <a:ln w="158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/>
                <a:t>Paziente X, iperteso,</a:t>
              </a:r>
            </a:p>
            <a:p>
              <a:pPr algn="ctr"/>
              <a:r>
                <a:rPr lang="it-IT" sz="2400" dirty="0"/>
                <a:t> tempo uno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019E6C2B-098A-4C47-BD2A-24814596634E}"/>
                </a:ext>
              </a:extLst>
            </p:cNvPr>
            <p:cNvGrpSpPr/>
            <p:nvPr/>
          </p:nvGrpSpPr>
          <p:grpSpPr>
            <a:xfrm>
              <a:off x="460930" y="1696319"/>
              <a:ext cx="2037789" cy="2409638"/>
              <a:chOff x="460930" y="1696319"/>
              <a:chExt cx="2037789" cy="2409638"/>
            </a:xfrm>
          </p:grpSpPr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813D0E-EC5F-9C4B-8F67-1B253ED9F42D}"/>
                  </a:ext>
                </a:extLst>
              </p:cNvPr>
              <p:cNvSpPr txBox="1"/>
              <p:nvPr/>
            </p:nvSpPr>
            <p:spPr>
              <a:xfrm>
                <a:off x="460930" y="1696319"/>
                <a:ext cx="2037789" cy="584775"/>
              </a:xfrm>
              <a:prstGeom prst="rect">
                <a:avLst/>
              </a:prstGeom>
              <a:noFill/>
              <a:ln w="1587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/>
                  <a:t>TAC: </a:t>
                </a:r>
                <a:r>
                  <a:rPr lang="it-IT" sz="3200" b="1" dirty="0">
                    <a:solidFill>
                      <a:srgbClr val="00B050"/>
                    </a:solidFill>
                  </a:rPr>
                  <a:t>- -</a:t>
                </a:r>
                <a:r>
                  <a:rPr lang="it-IT" sz="2400" dirty="0"/>
                  <a:t> </a:t>
                </a:r>
              </a:p>
            </p:txBody>
          </p:sp>
          <p:pic>
            <p:nvPicPr>
              <p:cNvPr id="7" name="Picture 2" descr="Close up provette per analisi del sangue in rack in laboratorio, incentrato  su campioni di sangue al plasma | Foto Premium">
                <a:extLst>
                  <a:ext uri="{FF2B5EF4-FFF2-40B4-BE49-F238E27FC236}">
                    <a16:creationId xmlns:a16="http://schemas.microsoft.com/office/drawing/2014/main" id="{5373FB8E-F72E-AB48-948E-F0EFB9FA0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07"/>
              <a:stretch/>
            </p:blipFill>
            <p:spPr bwMode="auto">
              <a:xfrm>
                <a:off x="901416" y="2298133"/>
                <a:ext cx="1286200" cy="1807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A7A3AAF-4CAE-CD44-BC34-47ABC39CF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3583" y="1494195"/>
              <a:ext cx="7658100" cy="4470400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4AD56C4-8A24-ED40-9A5F-7002E76D21F2}"/>
                </a:ext>
              </a:extLst>
            </p:cNvPr>
            <p:cNvSpPr/>
            <p:nvPr/>
          </p:nvSpPr>
          <p:spPr>
            <a:xfrm>
              <a:off x="6461760" y="1567347"/>
              <a:ext cx="2261616" cy="793910"/>
            </a:xfrm>
            <a:prstGeom prst="rect">
              <a:avLst/>
            </a:prstGeom>
            <a:noFill/>
            <a:ln w="1047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4EB82B2A-AD2A-7A40-8FBE-B38427AB5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6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4BAEF9-0A60-CC4C-BEC4-1626C397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AD86047A-0064-654B-989F-09E04579B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64984"/>
              </p:ext>
            </p:extLst>
          </p:nvPr>
        </p:nvGraphicFramePr>
        <p:xfrm>
          <a:off x="3508238" y="201279"/>
          <a:ext cx="5234400" cy="64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o" r:id="rId4" imgW="6337300" imgH="7848600" progId="Word.Document.12">
                  <p:embed/>
                </p:oleObj>
              </mc:Choice>
              <mc:Fallback>
                <p:oleObj name="Documento" r:id="rId4" imgW="6337300" imgH="784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8238" y="201279"/>
                        <a:ext cx="5234400" cy="64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09321CCF-A452-D448-B35D-E4018AA47EC0}"/>
              </a:ext>
            </a:extLst>
          </p:cNvPr>
          <p:cNvSpPr/>
          <p:nvPr/>
        </p:nvSpPr>
        <p:spPr>
          <a:xfrm>
            <a:off x="4862956" y="217321"/>
            <a:ext cx="2524963" cy="5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874E981-4046-4543-9CD6-B72A30B2EBDA}"/>
              </a:ext>
            </a:extLst>
          </p:cNvPr>
          <p:cNvSpPr/>
          <p:nvPr/>
        </p:nvSpPr>
        <p:spPr>
          <a:xfrm>
            <a:off x="4862956" y="1526236"/>
            <a:ext cx="2524963" cy="5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9FA2802-92FF-1A44-AA8E-6ED10FDC0AEB}"/>
              </a:ext>
            </a:extLst>
          </p:cNvPr>
          <p:cNvSpPr/>
          <p:nvPr/>
        </p:nvSpPr>
        <p:spPr>
          <a:xfrm>
            <a:off x="4862956" y="5123974"/>
            <a:ext cx="2524963" cy="28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1C71B71B-3DF8-EA46-BACB-506BFAEAE3F3}"/>
              </a:ext>
            </a:extLst>
          </p:cNvPr>
          <p:cNvCxnSpPr/>
          <p:nvPr/>
        </p:nvCxnSpPr>
        <p:spPr>
          <a:xfrm>
            <a:off x="5033311" y="1187116"/>
            <a:ext cx="20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24AF7C2C-DF73-5A43-931D-BE6506945D30}"/>
              </a:ext>
            </a:extLst>
          </p:cNvPr>
          <p:cNvSpPr/>
          <p:nvPr/>
        </p:nvSpPr>
        <p:spPr>
          <a:xfrm>
            <a:off x="4862956" y="2449611"/>
            <a:ext cx="2524963" cy="3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6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7007F61E-B76F-A849-8ECC-D2CCBEB81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059180"/>
              </p:ext>
            </p:extLst>
          </p:nvPr>
        </p:nvGraphicFramePr>
        <p:xfrm>
          <a:off x="3324308" y="173975"/>
          <a:ext cx="5388292" cy="64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o" r:id="rId3" imgW="6337300" imgH="7620000" progId="Word.Document.12">
                  <p:embed/>
                </p:oleObj>
              </mc:Choice>
              <mc:Fallback>
                <p:oleObj name="Documento" r:id="rId3" imgW="6337300" imgH="762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4308" y="173975"/>
                        <a:ext cx="5388292" cy="64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4BAEF9-0A60-CC4C-BEC4-1626C3973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53FC8574-A59F-EA4A-94A3-3777D0751702}"/>
              </a:ext>
            </a:extLst>
          </p:cNvPr>
          <p:cNvSpPr/>
          <p:nvPr/>
        </p:nvSpPr>
        <p:spPr>
          <a:xfrm>
            <a:off x="5994173" y="440537"/>
            <a:ext cx="2612401" cy="5990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904F213-BA24-D843-B263-14C348FD65C6}"/>
              </a:ext>
            </a:extLst>
          </p:cNvPr>
          <p:cNvCxnSpPr/>
          <p:nvPr/>
        </p:nvCxnSpPr>
        <p:spPr>
          <a:xfrm>
            <a:off x="8867693" y="707880"/>
            <a:ext cx="0" cy="486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18C0A98-B0C2-604B-AFC4-F54A67918625}"/>
              </a:ext>
            </a:extLst>
          </p:cNvPr>
          <p:cNvCxnSpPr>
            <a:cxnSpLocks/>
          </p:cNvCxnSpPr>
          <p:nvPr/>
        </p:nvCxnSpPr>
        <p:spPr>
          <a:xfrm flipV="1">
            <a:off x="8811547" y="222101"/>
            <a:ext cx="0" cy="4857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86D3F01-B26E-B843-AC33-4D0D29363AB9}"/>
              </a:ext>
            </a:extLst>
          </p:cNvPr>
          <p:cNvGrpSpPr/>
          <p:nvPr/>
        </p:nvGrpSpPr>
        <p:grpSpPr>
          <a:xfrm>
            <a:off x="6095999" y="1794278"/>
            <a:ext cx="2715547" cy="599069"/>
            <a:chOff x="5016082" y="1794279"/>
            <a:chExt cx="3732263" cy="486000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681C9BCE-BE86-0A49-8396-A6796C52BF87}"/>
                </a:ext>
              </a:extLst>
            </p:cNvPr>
            <p:cNvSpPr/>
            <p:nvPr/>
          </p:nvSpPr>
          <p:spPr>
            <a:xfrm>
              <a:off x="5016082" y="1794279"/>
              <a:ext cx="3590498" cy="3600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34270E5F-6339-4F43-A332-16200796A45E}"/>
                </a:ext>
              </a:extLst>
            </p:cNvPr>
            <p:cNvCxnSpPr/>
            <p:nvPr/>
          </p:nvCxnSpPr>
          <p:spPr>
            <a:xfrm>
              <a:off x="8748345" y="1794279"/>
              <a:ext cx="0" cy="486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CE7280A-0B7F-B947-B1EF-EF24C0B47045}"/>
              </a:ext>
            </a:extLst>
          </p:cNvPr>
          <p:cNvGrpSpPr/>
          <p:nvPr/>
        </p:nvGrpSpPr>
        <p:grpSpPr>
          <a:xfrm>
            <a:off x="6191125" y="5332392"/>
            <a:ext cx="2612401" cy="488137"/>
            <a:chOff x="3415233" y="5332393"/>
            <a:chExt cx="5388293" cy="486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DC97DD1D-9E8E-FD46-9F74-42F8AC11315B}"/>
                </a:ext>
              </a:extLst>
            </p:cNvPr>
            <p:cNvSpPr/>
            <p:nvPr/>
          </p:nvSpPr>
          <p:spPr>
            <a:xfrm>
              <a:off x="3415233" y="5458393"/>
              <a:ext cx="5191348" cy="3600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2D9999C4-7BF1-2B48-89D4-3BA9FF019FF0}"/>
                </a:ext>
              </a:extLst>
            </p:cNvPr>
            <p:cNvCxnSpPr/>
            <p:nvPr/>
          </p:nvCxnSpPr>
          <p:spPr>
            <a:xfrm>
              <a:off x="8803526" y="5332393"/>
              <a:ext cx="0" cy="486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56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07F772-62A8-014F-9816-C20E82B9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20800" y="245645"/>
            <a:ext cx="9550400" cy="537210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4BAEF9-0A60-CC4C-BEC4-1626C397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48B3B00-CA74-7F43-95FF-213247857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163" y="427248"/>
            <a:ext cx="8959812" cy="52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4BAEF9-0A60-CC4C-BEC4-1626C397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21C1B6C2-F67E-5349-86DD-2685D726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50" y="6360530"/>
            <a:ext cx="5872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it-IT" altLang="it-IT" sz="1400" i="1" dirty="0" err="1">
                <a:latin typeface="Avenir Light Oblique" panose="020B0402020203090204" pitchFamily="34" charset="77"/>
              </a:rPr>
              <a:t>Battistoni</a:t>
            </a:r>
            <a:r>
              <a:rPr lang="it-IT" altLang="it-IT" sz="1400" i="1" dirty="0">
                <a:latin typeface="Avenir Light Oblique" panose="020B0402020203090204" pitchFamily="34" charset="77"/>
              </a:rPr>
              <a:t> et al., High Blood Pressure &amp; </a:t>
            </a:r>
            <a:r>
              <a:rPr lang="it-IT" altLang="it-IT" sz="1400" i="1" dirty="0" err="1">
                <a:latin typeface="Avenir Light Oblique" panose="020B0402020203090204" pitchFamily="34" charset="77"/>
              </a:rPr>
              <a:t>Cardiovascular</a:t>
            </a:r>
            <a:r>
              <a:rPr lang="it-IT" altLang="it-IT" sz="1400" i="1" dirty="0">
                <a:latin typeface="Avenir Light Oblique" panose="020B0402020203090204" pitchFamily="34" charset="77"/>
              </a:rPr>
              <a:t> </a:t>
            </a:r>
            <a:r>
              <a:rPr lang="it-IT" altLang="it-IT" sz="1400" i="1" dirty="0" err="1">
                <a:latin typeface="Avenir Light Oblique" panose="020B0402020203090204" pitchFamily="34" charset="77"/>
              </a:rPr>
              <a:t>Prevention</a:t>
            </a:r>
            <a:r>
              <a:rPr lang="it-IT" altLang="it-IT" sz="1400" i="1" dirty="0">
                <a:latin typeface="Avenir Light Oblique" panose="020B0402020203090204" pitchFamily="34" charset="77"/>
              </a:rPr>
              <a:t>. 2020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35EF5F5-1D6B-F842-89C9-7741F07F8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6" t="568" r="11574" b="10027"/>
          <a:stretch/>
        </p:blipFill>
        <p:spPr>
          <a:xfrm>
            <a:off x="158730" y="0"/>
            <a:ext cx="6501320" cy="4032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A9A7ADF-C563-7E44-9FB8-DEE4A34F0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4" b="7222"/>
          <a:stretch/>
        </p:blipFill>
        <p:spPr>
          <a:xfrm>
            <a:off x="5661070" y="1284530"/>
            <a:ext cx="5774891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9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17DFCBB-50D3-C64C-AA93-607DAC376572}"/>
              </a:ext>
            </a:extLst>
          </p:cNvPr>
          <p:cNvSpPr txBox="1">
            <a:spLocks/>
          </p:cNvSpPr>
          <p:nvPr/>
        </p:nvSpPr>
        <p:spPr>
          <a:xfrm>
            <a:off x="-21265" y="8513"/>
            <a:ext cx="2842037" cy="77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700" b="1" dirty="0">
                <a:latin typeface="Gabriola"/>
                <a:cs typeface="EucrosiaUPC"/>
              </a:rPr>
              <a:t>Limiti dello studio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4BAEF9-0A60-CC4C-BEC4-1626C397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0437E258-487A-B046-8B8C-C78ABC741C4C}"/>
              </a:ext>
            </a:extLst>
          </p:cNvPr>
          <p:cNvSpPr txBox="1">
            <a:spLocks/>
          </p:cNvSpPr>
          <p:nvPr/>
        </p:nvSpPr>
        <p:spPr>
          <a:xfrm>
            <a:off x="1316481" y="769118"/>
            <a:ext cx="10307165" cy="4888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86384">
              <a:spcBef>
                <a:spcPts val="300"/>
              </a:spcBef>
              <a:buClrTx/>
              <a:buSzPct val="100000"/>
              <a:buNone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it-IT" sz="2400" dirty="0">
              <a:solidFill>
                <a:schemeClr val="tx1"/>
              </a:solidFill>
              <a:latin typeface="Avenir Medium" panose="02000503020000020003" pitchFamily="2" charset="0"/>
              <a:ea typeface="Times New Roman"/>
              <a:cs typeface="Times New Roman"/>
              <a:sym typeface="Times New Roman"/>
            </a:endParaRPr>
          </a:p>
          <a:p>
            <a:pPr marL="163830" indent="-163830" algn="just" defTabSz="786384">
              <a:spcBef>
                <a:spcPts val="300"/>
              </a:spcBef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2400" dirty="0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Campione ridotto</a:t>
            </a:r>
          </a:p>
          <a:p>
            <a:pPr marL="163830" indent="-163830" algn="just" defTabSz="786384">
              <a:spcBef>
                <a:spcPts val="300"/>
              </a:spcBef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it-IT" sz="2400" dirty="0">
              <a:solidFill>
                <a:schemeClr val="tx1"/>
              </a:solidFill>
              <a:latin typeface="Avenir Medium" panose="02000503020000020003" pitchFamily="2" charset="0"/>
              <a:ea typeface="Times New Roman"/>
              <a:cs typeface="Times New Roman"/>
              <a:sym typeface="Times New Roman"/>
            </a:endParaRPr>
          </a:p>
          <a:p>
            <a:pPr marL="163830" indent="-163830" algn="just" defTabSz="786384">
              <a:spcBef>
                <a:spcPts val="300"/>
              </a:spcBef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2400" dirty="0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Difficoltà nella programmazione dei richiami e perdita di alcuni pazienti nel </a:t>
            </a:r>
            <a:r>
              <a:rPr lang="it-IT" sz="2400" dirty="0" err="1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follow</a:t>
            </a:r>
            <a:r>
              <a:rPr lang="it-IT" sz="2400" dirty="0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 up – limitazioni prevalentemente associate alla pandemia in corso</a:t>
            </a:r>
          </a:p>
          <a:p>
            <a:pPr marL="163830" indent="-163830" algn="just" defTabSz="786384">
              <a:spcBef>
                <a:spcPts val="300"/>
              </a:spcBef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it-IT" sz="2400" dirty="0">
              <a:solidFill>
                <a:schemeClr val="tx1"/>
              </a:solidFill>
              <a:latin typeface="Avenir Medium" panose="02000503020000020003" pitchFamily="2" charset="0"/>
              <a:ea typeface="Times New Roman"/>
              <a:cs typeface="Times New Roman"/>
              <a:sym typeface="Times New Roman"/>
            </a:endParaRPr>
          </a:p>
          <a:p>
            <a:pPr marL="163830" indent="-163830" algn="just" defTabSz="786384">
              <a:spcBef>
                <a:spcPts val="300"/>
              </a:spcBef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2400" dirty="0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Limitazioni specifiche delle varie metodiche utilizzate</a:t>
            </a:r>
          </a:p>
        </p:txBody>
      </p:sp>
    </p:spTree>
    <p:extLst>
      <p:ext uri="{BB962C8B-B14F-4D97-AF65-F5344CB8AC3E}">
        <p14:creationId xmlns:p14="http://schemas.microsoft.com/office/powerpoint/2010/main" val="40339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280D68-54EA-EE4C-8427-EEE54630B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A6E65C-FAE9-4245-B942-EF6782C2D1A7}"/>
              </a:ext>
            </a:extLst>
          </p:cNvPr>
          <p:cNvSpPr txBox="1"/>
          <p:nvPr/>
        </p:nvSpPr>
        <p:spPr>
          <a:xfrm>
            <a:off x="530475" y="231758"/>
            <a:ext cx="462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Ipertensione Essenziale, una diagnosi di esclusione, ma una evenienza da non sottovalutare.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10D63F-642F-384D-9FAE-C47C41202DAD}"/>
              </a:ext>
            </a:extLst>
          </p:cNvPr>
          <p:cNvSpPr txBox="1"/>
          <p:nvPr/>
        </p:nvSpPr>
        <p:spPr>
          <a:xfrm>
            <a:off x="151423" y="1637551"/>
            <a:ext cx="3383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it-IT" sz="2400" b="1" dirty="0">
                <a:solidFill>
                  <a:srgbClr val="403EBA"/>
                </a:solidFill>
              </a:rPr>
              <a:t>20%</a:t>
            </a:r>
            <a:r>
              <a:rPr lang="it-IT" sz="2400" dirty="0"/>
              <a:t> della popolazione adulta ipertesa entro il 2025</a:t>
            </a:r>
          </a:p>
          <a:p>
            <a:pPr marL="342900" indent="-342900" algn="ctr">
              <a:buFontTx/>
              <a:buChar char="-"/>
            </a:pPr>
            <a:endParaRPr lang="it-IT" sz="2400" dirty="0"/>
          </a:p>
          <a:p>
            <a:pPr marL="342900" indent="-342900" algn="ctr">
              <a:buFontTx/>
              <a:buChar char="-"/>
            </a:pPr>
            <a:r>
              <a:rPr lang="it-IT" sz="2400" dirty="0"/>
              <a:t>causa del </a:t>
            </a:r>
            <a:r>
              <a:rPr lang="it-IT" sz="2400" b="1" dirty="0">
                <a:solidFill>
                  <a:srgbClr val="403EBA"/>
                </a:solidFill>
              </a:rPr>
              <a:t>45%</a:t>
            </a:r>
            <a:r>
              <a:rPr lang="it-IT" sz="2400" dirty="0"/>
              <a:t> delle morti per eventi CV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= </a:t>
            </a:r>
            <a:r>
              <a:rPr lang="it-IT" sz="2400" dirty="0">
                <a:solidFill>
                  <a:srgbClr val="403EBA"/>
                </a:solidFill>
              </a:rPr>
              <a:t>un problema mondiale!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05FF26-32E7-1A4F-8D52-A79793DE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77" y="1483730"/>
            <a:ext cx="8331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A652A3E5-0293-6745-AB5C-EE2E300A12DE}"/>
              </a:ext>
            </a:extLst>
          </p:cNvPr>
          <p:cNvSpPr txBox="1">
            <a:spLocks/>
          </p:cNvSpPr>
          <p:nvPr/>
        </p:nvSpPr>
        <p:spPr>
          <a:xfrm>
            <a:off x="1631876" y="638200"/>
            <a:ext cx="9887024" cy="57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30" indent="-163830" algn="just" defTabSz="786384">
              <a:spcBef>
                <a:spcPts val="300"/>
              </a:spcBef>
              <a:buClrTx/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800" dirty="0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L’ipertensione essenziale è un fenomeno sempre più diffuso e spesso associato ad eventi anche mortali</a:t>
            </a:r>
          </a:p>
          <a:p>
            <a:pPr marL="163830" indent="-163830" algn="just" defTabSz="786384">
              <a:spcBef>
                <a:spcPts val="300"/>
              </a:spcBef>
              <a:buClrTx/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it-IT" sz="1800" dirty="0">
              <a:solidFill>
                <a:schemeClr val="tx1"/>
              </a:solidFill>
              <a:latin typeface="Avenir Medium" panose="02000503020000020003" pitchFamily="2" charset="0"/>
              <a:ea typeface="Times New Roman"/>
              <a:cs typeface="Times New Roman"/>
              <a:sym typeface="Times New Roman"/>
            </a:endParaRPr>
          </a:p>
          <a:p>
            <a:pPr marL="163830" indent="-163830" algn="just" defTabSz="786384">
              <a:spcBef>
                <a:spcPts val="300"/>
              </a:spcBef>
              <a:buClrTx/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800" dirty="0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Esiste una correlazione tra TAC, disfunzione endoteliale e rigidità arteriosa</a:t>
            </a:r>
          </a:p>
          <a:p>
            <a:pPr marL="0" indent="0" algn="just" defTabSz="786384">
              <a:spcBef>
                <a:spcPts val="300"/>
              </a:spcBef>
              <a:buClrTx/>
              <a:buSzPct val="100000"/>
              <a:buNone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it-IT" sz="1800" dirty="0">
              <a:solidFill>
                <a:schemeClr val="tx1"/>
              </a:solidFill>
              <a:latin typeface="Avenir Medium" panose="02000503020000020003" pitchFamily="2" charset="0"/>
              <a:ea typeface="Times New Roman"/>
              <a:cs typeface="Times New Roman"/>
              <a:sym typeface="Times New Roman"/>
            </a:endParaRPr>
          </a:p>
          <a:p>
            <a:pPr marL="163830" indent="-163830" algn="just" defTabSz="786384">
              <a:spcBef>
                <a:spcPts val="300"/>
              </a:spcBef>
              <a:buClrTx/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800" dirty="0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Agire su questo disequilibrio potrebbe migliorare la prognosi globale del paziente e ridurre  il  rischio di complicanze d’organo</a:t>
            </a:r>
          </a:p>
          <a:p>
            <a:pPr marL="163830" indent="-163830" algn="just" defTabSz="786384">
              <a:spcBef>
                <a:spcPts val="300"/>
              </a:spcBef>
              <a:buClrTx/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it-IT" sz="1800" dirty="0">
              <a:solidFill>
                <a:schemeClr val="tx1"/>
              </a:solidFill>
              <a:latin typeface="Avenir Medium" panose="02000503020000020003" pitchFamily="2" charset="0"/>
              <a:ea typeface="Times New Roman"/>
              <a:cs typeface="Times New Roman"/>
              <a:sym typeface="Times New Roman"/>
            </a:endParaRPr>
          </a:p>
          <a:p>
            <a:pPr marL="163830" indent="-163830" algn="just" defTabSz="786384">
              <a:spcBef>
                <a:spcPts val="300"/>
              </a:spcBef>
              <a:buClrTx/>
              <a:buSzPct val="100000"/>
              <a:defRPr sz="2064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800" dirty="0">
                <a:solidFill>
                  <a:schemeClr val="tx1"/>
                </a:solidFill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Gli esiti parziali del nostro studio aprono quindi le porte a studi più ampi e che possano permettere uno studio più approfondito delle correlazioni cliniche che l’intervento sulla funzione endoteliale e la rigidità arteriosa può avere a livello sistemico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17DFCBB-50D3-C64C-AA93-607DAC376572}"/>
              </a:ext>
            </a:extLst>
          </p:cNvPr>
          <p:cNvSpPr txBox="1">
            <a:spLocks/>
          </p:cNvSpPr>
          <p:nvPr/>
        </p:nvSpPr>
        <p:spPr>
          <a:xfrm>
            <a:off x="-21265" y="0"/>
            <a:ext cx="2116428" cy="7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700" b="1" dirty="0">
                <a:latin typeface="Gabriola"/>
                <a:cs typeface="EucrosiaUPC"/>
              </a:rPr>
              <a:t>Conclusioni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AA2161-F690-114F-A9F8-6846A5A2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7BA68C8-51F8-E242-B69F-2BB0D17E2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10" y="4945501"/>
            <a:ext cx="3695700" cy="12827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A250817-964E-3A4E-845E-BC707D4A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861" y="942400"/>
            <a:ext cx="2699742" cy="377914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850C7D9-219F-2144-A694-309DD18BB3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42037" cy="77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700" b="1" dirty="0">
                <a:latin typeface="Gabriola"/>
                <a:cs typeface="EucrosiaUPC"/>
              </a:rPr>
              <a:t>Ringraziamenti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40DCA98-830E-9641-A77B-D93CBFBF99E9}"/>
              </a:ext>
            </a:extLst>
          </p:cNvPr>
          <p:cNvSpPr txBox="1">
            <a:spLocks/>
          </p:cNvSpPr>
          <p:nvPr/>
        </p:nvSpPr>
        <p:spPr bwMode="auto">
          <a:xfrm>
            <a:off x="7413208" y="1077633"/>
            <a:ext cx="4242985" cy="2751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it-IT" sz="1400" spc="100" dirty="0">
                <a:latin typeface="Avenir Medium" panose="02000503020000020003" pitchFamily="2" charset="0"/>
                <a:ea typeface="Times New Roman" panose="02020603050405020304" pitchFamily="18" charset="0"/>
              </a:rPr>
              <a:t>SPEDALI CIVILI – BRESCIA</a:t>
            </a:r>
            <a:endParaRPr lang="it-IT" sz="1400" dirty="0"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400" spc="100" dirty="0">
                <a:latin typeface="Avenir Medium" panose="02000503020000020003" pitchFamily="2" charset="0"/>
                <a:ea typeface="Times New Roman" panose="02020603050405020304" pitchFamily="18" charset="0"/>
              </a:rPr>
              <a:t>AZIENDA OSPEDALIERA</a:t>
            </a:r>
          </a:p>
          <a:p>
            <a:pPr algn="ctr"/>
            <a:endParaRPr lang="it-IT" sz="1400" dirty="0"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GB" sz="1600" spc="70" dirty="0">
                <a:solidFill>
                  <a:srgbClr val="403EBA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DIPARTIMENTO CARDIOTORACICO</a:t>
            </a:r>
            <a:endParaRPr lang="it-IT" sz="1600" dirty="0">
              <a:solidFill>
                <a:srgbClr val="403EBA"/>
              </a:solidFill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x-none" sz="1600" spc="70">
                <a:solidFill>
                  <a:srgbClr val="403EBA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UNITÀ OPERATIVA COMPLESSA DI CARDIOLOGIA</a:t>
            </a:r>
            <a:endParaRPr lang="it-IT" sz="1600" dirty="0">
              <a:solidFill>
                <a:srgbClr val="403EBA"/>
              </a:solidFill>
              <a:effectLst/>
              <a:latin typeface="Avenir Medium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Cattedra di Cardiologia </a:t>
            </a:r>
            <a:endParaRPr lang="it-IT" sz="16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600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Scuola di Specializzazione in Cardiologia </a:t>
            </a:r>
            <a:endParaRPr lang="it-IT" sz="16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600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Università degli Studi di Brescia</a:t>
            </a:r>
            <a:endParaRPr lang="it-IT" sz="16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600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Direttore: </a:t>
            </a:r>
            <a:r>
              <a:rPr lang="it-IT" sz="16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Prof. Marco Metra</a:t>
            </a:r>
            <a:endParaRPr lang="it-IT" sz="16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4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 </a:t>
            </a:r>
            <a:endParaRPr lang="it-IT" sz="28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3CF6B6C1-8E55-C541-B28B-14A0FA18DE78}"/>
              </a:ext>
            </a:extLst>
          </p:cNvPr>
          <p:cNvSpPr txBox="1">
            <a:spLocks/>
          </p:cNvSpPr>
          <p:nvPr/>
        </p:nvSpPr>
        <p:spPr bwMode="auto">
          <a:xfrm>
            <a:off x="4616709" y="3859847"/>
            <a:ext cx="804545" cy="86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9BEE44E-D57A-B145-BCA8-83B89ACC0A5E}"/>
              </a:ext>
            </a:extLst>
          </p:cNvPr>
          <p:cNvSpPr txBox="1">
            <a:spLocks/>
          </p:cNvSpPr>
          <p:nvPr/>
        </p:nvSpPr>
        <p:spPr bwMode="auto">
          <a:xfrm>
            <a:off x="3563112" y="1852796"/>
            <a:ext cx="4025686" cy="15257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it-IT" sz="1600" spc="70" dirty="0">
                <a:solidFill>
                  <a:srgbClr val="403EBA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SEZIONE DI ANATOMIA E FISIOPATOLOGIA</a:t>
            </a:r>
            <a:endParaRPr lang="it-IT" sz="1600" dirty="0">
              <a:solidFill>
                <a:srgbClr val="403EBA"/>
              </a:solidFill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600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Università degli Studi di Brescia</a:t>
            </a:r>
            <a:endParaRPr lang="it-IT" sz="32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600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Responsabile: </a:t>
            </a:r>
            <a:r>
              <a:rPr lang="it-IT" sz="16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Prof.ssa Rita </a:t>
            </a:r>
            <a:r>
              <a:rPr lang="it-IT" sz="1600" cap="small" spc="70" dirty="0" err="1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Rezzani</a:t>
            </a:r>
            <a:endParaRPr lang="it-IT" sz="32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6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 </a:t>
            </a:r>
            <a:endParaRPr lang="it-IT" sz="32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66AEA43-701A-D848-8380-3A64D9775BB4}"/>
              </a:ext>
            </a:extLst>
          </p:cNvPr>
          <p:cNvSpPr txBox="1">
            <a:spLocks/>
          </p:cNvSpPr>
          <p:nvPr/>
        </p:nvSpPr>
        <p:spPr bwMode="auto">
          <a:xfrm>
            <a:off x="4029510" y="3095008"/>
            <a:ext cx="3124858" cy="6679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it-IT" sz="20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Prof.ssa </a:t>
            </a:r>
            <a:r>
              <a:rPr lang="it-IT" sz="2000" cap="small" spc="70" dirty="0">
                <a:solidFill>
                  <a:srgbClr val="403EBA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Rita </a:t>
            </a:r>
            <a:r>
              <a:rPr lang="it-IT" sz="2000" cap="small" spc="70" dirty="0" err="1">
                <a:solidFill>
                  <a:srgbClr val="403EBA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Rezzani</a:t>
            </a:r>
            <a:endParaRPr lang="it-IT" sz="2000" dirty="0">
              <a:solidFill>
                <a:srgbClr val="403EBA"/>
              </a:solidFill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2000" cap="small" spc="70" dirty="0">
                <a:latin typeface="Avenir Medium" panose="02000503020000020003" pitchFamily="2" charset="0"/>
                <a:ea typeface="Times New Roman" panose="02020603050405020304" pitchFamily="18" charset="0"/>
              </a:rPr>
              <a:t>Dott.ssa </a:t>
            </a:r>
            <a:r>
              <a:rPr lang="it-IT" sz="2000" cap="small" spc="70" dirty="0">
                <a:solidFill>
                  <a:srgbClr val="403EBA"/>
                </a:solidFill>
                <a:latin typeface="Avenir Medium" panose="02000503020000020003" pitchFamily="2" charset="0"/>
                <a:ea typeface="Times New Roman" panose="02020603050405020304" pitchFamily="18" charset="0"/>
              </a:rPr>
              <a:t>Gaia Favero</a:t>
            </a:r>
            <a:endParaRPr lang="it-IT" sz="2000" dirty="0">
              <a:solidFill>
                <a:srgbClr val="403EBA"/>
              </a:solidFill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20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9EC12EFD-4F19-B84E-88F7-466D3BBE9469}"/>
              </a:ext>
            </a:extLst>
          </p:cNvPr>
          <p:cNvSpPr txBox="1">
            <a:spLocks/>
          </p:cNvSpPr>
          <p:nvPr/>
        </p:nvSpPr>
        <p:spPr bwMode="auto">
          <a:xfrm>
            <a:off x="20194" y="6250828"/>
            <a:ext cx="5093784" cy="402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it-IT" sz="2000" cap="small" spc="70" dirty="0">
                <a:latin typeface="Avenir Medium" panose="02000503020000020003" pitchFamily="2" charset="0"/>
                <a:ea typeface="Times New Roman" panose="02020603050405020304" pitchFamily="18" charset="0"/>
              </a:rPr>
              <a:t>Presidente, d</a:t>
            </a:r>
            <a:r>
              <a:rPr lang="it-IT" sz="20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ott. </a:t>
            </a:r>
            <a:r>
              <a:rPr lang="it-IT" sz="2000" cap="small" spc="70" dirty="0">
                <a:solidFill>
                  <a:srgbClr val="403EBA"/>
                </a:solidFill>
                <a:latin typeface="Avenir Medium" panose="02000503020000020003" pitchFamily="2" charset="0"/>
                <a:ea typeface="Times New Roman" panose="02020603050405020304" pitchFamily="18" charset="0"/>
              </a:rPr>
              <a:t>Gian Paolo </a:t>
            </a:r>
            <a:r>
              <a:rPr lang="it-IT" sz="2000" cap="small" spc="70" dirty="0" err="1">
                <a:solidFill>
                  <a:srgbClr val="403EBA"/>
                </a:solidFill>
                <a:latin typeface="Avenir Medium" panose="02000503020000020003" pitchFamily="2" charset="0"/>
                <a:ea typeface="Times New Roman" panose="02020603050405020304" pitchFamily="18" charset="0"/>
              </a:rPr>
              <a:t>Negrisoli</a:t>
            </a:r>
            <a:endParaRPr lang="it-IT" sz="2000" dirty="0">
              <a:solidFill>
                <a:srgbClr val="403EBA"/>
              </a:solidFill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20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71A799E6-CAFA-E64C-BC41-89342B37B31B}"/>
              </a:ext>
            </a:extLst>
          </p:cNvPr>
          <p:cNvSpPr txBox="1">
            <a:spLocks/>
          </p:cNvSpPr>
          <p:nvPr/>
        </p:nvSpPr>
        <p:spPr bwMode="auto">
          <a:xfrm>
            <a:off x="7491668" y="3829139"/>
            <a:ext cx="4086063" cy="9364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it-IT" sz="20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Prof. </a:t>
            </a:r>
            <a:r>
              <a:rPr lang="it-IT" sz="2000" cap="small" spc="70" dirty="0">
                <a:solidFill>
                  <a:srgbClr val="403EBA"/>
                </a:solidFill>
                <a:latin typeface="Avenir Medium" panose="02000503020000020003" pitchFamily="2" charset="0"/>
                <a:ea typeface="Times New Roman" panose="02020603050405020304" pitchFamily="18" charset="0"/>
              </a:rPr>
              <a:t>M</a:t>
            </a:r>
            <a:r>
              <a:rPr lang="it-IT" sz="2000" cap="small" spc="70" dirty="0">
                <a:solidFill>
                  <a:srgbClr val="403EBA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arco Metra</a:t>
            </a:r>
          </a:p>
          <a:p>
            <a:pPr algn="ctr"/>
            <a:r>
              <a:rPr lang="it-IT" sz="2000" cap="small" spc="70" dirty="0">
                <a:latin typeface="Avenir Medium" panose="02000503020000020003" pitchFamily="2" charset="0"/>
                <a:ea typeface="Times New Roman" panose="02020603050405020304" pitchFamily="18" charset="0"/>
              </a:rPr>
              <a:t>Dott. </a:t>
            </a:r>
            <a:r>
              <a:rPr lang="it-IT" sz="2000" cap="small" spc="70" dirty="0">
                <a:solidFill>
                  <a:srgbClr val="403EBA"/>
                </a:solidFill>
                <a:latin typeface="Avenir Medium" panose="02000503020000020003" pitchFamily="2" charset="0"/>
                <a:ea typeface="Times New Roman" panose="02020603050405020304" pitchFamily="18" charset="0"/>
              </a:rPr>
              <a:t>En</a:t>
            </a:r>
            <a:r>
              <a:rPr lang="it-IT" sz="2000" cap="small" spc="70" dirty="0">
                <a:solidFill>
                  <a:srgbClr val="403EBA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rico </a:t>
            </a:r>
            <a:r>
              <a:rPr lang="it-IT" sz="2000" cap="small" spc="70" dirty="0" err="1">
                <a:solidFill>
                  <a:srgbClr val="403EBA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Vizzardi</a:t>
            </a:r>
            <a:endParaRPr lang="it-IT" sz="2000" cap="small" spc="70" dirty="0">
              <a:solidFill>
                <a:srgbClr val="403EBA"/>
              </a:solidFill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2000" cap="small" spc="70" dirty="0">
                <a:latin typeface="Avenir Medium" panose="02000503020000020003" pitchFamily="2" charset="0"/>
                <a:ea typeface="Times New Roman" panose="02020603050405020304" pitchFamily="18" charset="0"/>
              </a:rPr>
              <a:t>Dott. </a:t>
            </a:r>
            <a:r>
              <a:rPr lang="it-IT" sz="2000" cap="small" spc="70" dirty="0">
                <a:solidFill>
                  <a:srgbClr val="403EBA"/>
                </a:solidFill>
                <a:latin typeface="Avenir Medium" panose="02000503020000020003" pitchFamily="2" charset="0"/>
                <a:ea typeface="Times New Roman" panose="02020603050405020304" pitchFamily="18" charset="0"/>
              </a:rPr>
              <a:t>Edoardo Sciatti</a:t>
            </a:r>
            <a:endParaRPr lang="it-IT" sz="2000" dirty="0">
              <a:solidFill>
                <a:srgbClr val="403EBA"/>
              </a:solidFill>
              <a:latin typeface="Avenir Medium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2000" cap="small" spc="7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9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81FF0089-C650-414B-8B74-A45D2880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850C7D9-219F-2144-A694-309DD18BB3C7}"/>
              </a:ext>
            </a:extLst>
          </p:cNvPr>
          <p:cNvSpPr txBox="1">
            <a:spLocks/>
          </p:cNvSpPr>
          <p:nvPr/>
        </p:nvSpPr>
        <p:spPr>
          <a:xfrm>
            <a:off x="1143326" y="3273373"/>
            <a:ext cx="8625385" cy="272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600" b="1" dirty="0">
                <a:solidFill>
                  <a:schemeClr val="tx1"/>
                </a:solidFill>
                <a:latin typeface="Gabriola"/>
                <a:cs typeface="EucrosiaUPC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2155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888C84-8581-8645-A7CC-7C04FC6C6E50}"/>
              </a:ext>
            </a:extLst>
          </p:cNvPr>
          <p:cNvSpPr txBox="1"/>
          <p:nvPr/>
        </p:nvSpPr>
        <p:spPr>
          <a:xfrm>
            <a:off x="157943" y="398980"/>
            <a:ext cx="46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Ipertensione arteriosa: al di là della «</a:t>
            </a:r>
            <a:r>
              <a:rPr lang="it-IT" sz="2400" i="1" dirty="0"/>
              <a:t>semplice</a:t>
            </a:r>
            <a:r>
              <a:rPr lang="it-IT" sz="2400" dirty="0"/>
              <a:t>» pressione alta.</a:t>
            </a:r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923C95-7229-C249-8B2B-4507CF07A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3FDD5E48-DBAC-4B46-B8DD-29C503330061}"/>
              </a:ext>
            </a:extLst>
          </p:cNvPr>
          <p:cNvGrpSpPr/>
          <p:nvPr/>
        </p:nvGrpSpPr>
        <p:grpSpPr>
          <a:xfrm>
            <a:off x="602119" y="814479"/>
            <a:ext cx="11560328" cy="6043521"/>
            <a:chOff x="602119" y="814479"/>
            <a:chExt cx="11560328" cy="6043521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C160EE19-049B-0049-8507-8789B4199D45}"/>
                </a:ext>
              </a:extLst>
            </p:cNvPr>
            <p:cNvGrpSpPr/>
            <p:nvPr/>
          </p:nvGrpSpPr>
          <p:grpSpPr>
            <a:xfrm>
              <a:off x="602119" y="814479"/>
              <a:ext cx="11560328" cy="5596128"/>
              <a:chOff x="33998" y="814479"/>
              <a:chExt cx="11560328" cy="5596128"/>
            </a:xfrm>
          </p:grpSpPr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0D2B593-C880-A147-BB6E-7FBE9E491116}"/>
                  </a:ext>
                </a:extLst>
              </p:cNvPr>
              <p:cNvSpPr txBox="1"/>
              <p:nvPr/>
            </p:nvSpPr>
            <p:spPr>
              <a:xfrm>
                <a:off x="33998" y="2441184"/>
                <a:ext cx="4622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/>
                  <a:t>1. Ipertensione come rimodellamento vascolare</a:t>
                </a:r>
              </a:p>
            </p:txBody>
          </p:sp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7845CAA1-7B21-2B48-8854-1C680C1A9F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268" b="18400"/>
              <a:stretch/>
            </p:blipFill>
            <p:spPr>
              <a:xfrm>
                <a:off x="4380627" y="814479"/>
                <a:ext cx="7213699" cy="5596128"/>
              </a:xfrm>
              <a:prstGeom prst="rect">
                <a:avLst/>
              </a:prstGeom>
            </p:spPr>
          </p:pic>
        </p:grp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D93049D2-8EDC-6643-A608-DAC8DF8F8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6550223"/>
              <a:ext cx="47115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  <a:defRPr/>
              </a:pPr>
              <a:r>
                <a:rPr lang="it-IT" altLang="it-IT" sz="1400" i="1" dirty="0">
                  <a:latin typeface="Avenir Light Oblique" panose="020B0402020203090204" pitchFamily="34" charset="77"/>
                </a:rPr>
                <a:t>Laurent and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Boutouyrie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, Circ. Res. 2015 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815125-0D4E-4B4C-881E-F6E22AE37C9B}"/>
              </a:ext>
            </a:extLst>
          </p:cNvPr>
          <p:cNvGrpSpPr/>
          <p:nvPr/>
        </p:nvGrpSpPr>
        <p:grpSpPr>
          <a:xfrm>
            <a:off x="279219" y="236635"/>
            <a:ext cx="11754838" cy="6572106"/>
            <a:chOff x="331509" y="187377"/>
            <a:chExt cx="11754838" cy="657210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CDF6F89-E0F3-8C4D-A1DD-7A7E63A13D85}"/>
                </a:ext>
              </a:extLst>
            </p:cNvPr>
            <p:cNvGrpSpPr/>
            <p:nvPr/>
          </p:nvGrpSpPr>
          <p:grpSpPr>
            <a:xfrm>
              <a:off x="331509" y="187377"/>
              <a:ext cx="11754838" cy="6572106"/>
              <a:chOff x="-646789" y="441377"/>
              <a:chExt cx="11754838" cy="6572106"/>
            </a:xfrm>
          </p:grpSpPr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99FB05D0-7AAE-9E4C-A54B-4A7B0631EA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169"/>
              <a:stretch/>
            </p:blipFill>
            <p:spPr>
              <a:xfrm>
                <a:off x="3801751" y="441377"/>
                <a:ext cx="7306298" cy="6572106"/>
              </a:xfrm>
              <a:prstGeom prst="rect">
                <a:avLst/>
              </a:prstGeom>
            </p:spPr>
          </p:pic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B575086-0F9C-D543-95C6-B0D5A366872E}"/>
                  </a:ext>
                </a:extLst>
              </p:cNvPr>
              <p:cNvSpPr txBox="1"/>
              <p:nvPr/>
            </p:nvSpPr>
            <p:spPr>
              <a:xfrm>
                <a:off x="-646789" y="2695184"/>
                <a:ext cx="4622106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/>
                  <a:t>2. Ipertensione come perdita di equilibrio nello stato ossidativo</a:t>
                </a:r>
              </a:p>
            </p:txBody>
          </p:sp>
        </p:grp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E1332DFF-4424-624C-9976-5FE5EEAEB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2973" y="6451706"/>
              <a:ext cx="471154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  <a:defRPr/>
              </a:pPr>
              <a:r>
                <a:rPr lang="it-IT" altLang="it-IT" sz="1400" i="1" dirty="0" err="1">
                  <a:latin typeface="Avenir Light Oblique" panose="020B0402020203090204" pitchFamily="34" charset="77"/>
                </a:rPr>
                <a:t>Ward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 and Croft,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Clin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.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Exp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.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Pharmacol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.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Physiol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. 2006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1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E5602C-4D6E-5A47-A9B3-E3E1BD0A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313413B-C875-024F-81DE-982B24E2A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28"/>
          <a:stretch/>
        </p:blipFill>
        <p:spPr>
          <a:xfrm>
            <a:off x="2241941" y="0"/>
            <a:ext cx="8456263" cy="58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co 61">
            <a:extLst>
              <a:ext uri="{FF2B5EF4-FFF2-40B4-BE49-F238E27FC236}">
                <a16:creationId xmlns:a16="http://schemas.microsoft.com/office/drawing/2014/main" id="{D49124E3-6E0D-964F-B991-1B2EE95B0F52}"/>
              </a:ext>
            </a:extLst>
          </p:cNvPr>
          <p:cNvSpPr/>
          <p:nvPr/>
        </p:nvSpPr>
        <p:spPr>
          <a:xfrm>
            <a:off x="6747742" y="989045"/>
            <a:ext cx="3862874" cy="5117061"/>
          </a:xfrm>
          <a:prstGeom prst="arc">
            <a:avLst>
              <a:gd name="adj1" fmla="val 15302698"/>
              <a:gd name="adj2" fmla="val 228012"/>
            </a:avLst>
          </a:prstGeom>
          <a:ln w="69850">
            <a:solidFill>
              <a:srgbClr val="B13B4A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7" name="CasellaDiTesto 186">
            <a:extLst>
              <a:ext uri="{FF2B5EF4-FFF2-40B4-BE49-F238E27FC236}">
                <a16:creationId xmlns:a16="http://schemas.microsoft.com/office/drawing/2014/main" id="{D27B6A77-E709-E54D-9320-FCD223352548}"/>
              </a:ext>
            </a:extLst>
          </p:cNvPr>
          <p:cNvSpPr txBox="1"/>
          <p:nvPr/>
        </p:nvSpPr>
        <p:spPr>
          <a:xfrm>
            <a:off x="0" y="-862392"/>
            <a:ext cx="138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Quindi..</a:t>
            </a:r>
          </a:p>
        </p:txBody>
      </p:sp>
      <p:sp>
        <p:nvSpPr>
          <p:cNvPr id="6" name="Freccia su 5">
            <a:extLst>
              <a:ext uri="{FF2B5EF4-FFF2-40B4-BE49-F238E27FC236}">
                <a16:creationId xmlns:a16="http://schemas.microsoft.com/office/drawing/2014/main" id="{7067BD22-830D-B443-89CD-B7624E0F8320}"/>
              </a:ext>
            </a:extLst>
          </p:cNvPr>
          <p:cNvSpPr/>
          <p:nvPr/>
        </p:nvSpPr>
        <p:spPr>
          <a:xfrm rot="18922602">
            <a:off x="2409393" y="4791973"/>
            <a:ext cx="561781" cy="513813"/>
          </a:xfrm>
          <a:prstGeom prst="upArrow">
            <a:avLst>
              <a:gd name="adj1" fmla="val 53071"/>
              <a:gd name="adj2" fmla="val 50000"/>
            </a:avLst>
          </a:prstGeom>
          <a:solidFill>
            <a:srgbClr val="C3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su 28">
            <a:extLst>
              <a:ext uri="{FF2B5EF4-FFF2-40B4-BE49-F238E27FC236}">
                <a16:creationId xmlns:a16="http://schemas.microsoft.com/office/drawing/2014/main" id="{AD31FF13-5E12-824B-8B2C-8DA34DDA1BEA}"/>
              </a:ext>
            </a:extLst>
          </p:cNvPr>
          <p:cNvSpPr/>
          <p:nvPr/>
        </p:nvSpPr>
        <p:spPr>
          <a:xfrm rot="16200000">
            <a:off x="4922984" y="5568309"/>
            <a:ext cx="561781" cy="513813"/>
          </a:xfrm>
          <a:prstGeom prst="upArrow">
            <a:avLst>
              <a:gd name="adj1" fmla="val 53071"/>
              <a:gd name="adj2" fmla="val 50000"/>
            </a:avLst>
          </a:prstGeom>
          <a:solidFill>
            <a:srgbClr val="A7C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su 30">
            <a:extLst>
              <a:ext uri="{FF2B5EF4-FFF2-40B4-BE49-F238E27FC236}">
                <a16:creationId xmlns:a16="http://schemas.microsoft.com/office/drawing/2014/main" id="{4B6142FF-2B65-1341-8CB6-86084582B861}"/>
              </a:ext>
            </a:extLst>
          </p:cNvPr>
          <p:cNvSpPr/>
          <p:nvPr/>
        </p:nvSpPr>
        <p:spPr>
          <a:xfrm rot="1537475">
            <a:off x="2060280" y="2227212"/>
            <a:ext cx="561781" cy="513813"/>
          </a:xfrm>
          <a:prstGeom prst="upArrow">
            <a:avLst>
              <a:gd name="adj1" fmla="val 53071"/>
              <a:gd name="adj2" fmla="val 50000"/>
            </a:avLst>
          </a:prstGeom>
          <a:solidFill>
            <a:srgbClr val="B13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su 31">
            <a:extLst>
              <a:ext uri="{FF2B5EF4-FFF2-40B4-BE49-F238E27FC236}">
                <a16:creationId xmlns:a16="http://schemas.microsoft.com/office/drawing/2014/main" id="{EDE411ED-0149-084B-B9AF-60F0C2FCAD30}"/>
              </a:ext>
            </a:extLst>
          </p:cNvPr>
          <p:cNvSpPr/>
          <p:nvPr/>
        </p:nvSpPr>
        <p:spPr>
          <a:xfrm rot="13266261">
            <a:off x="6845568" y="4629713"/>
            <a:ext cx="561781" cy="513813"/>
          </a:xfrm>
          <a:prstGeom prst="upArrow">
            <a:avLst>
              <a:gd name="adj1" fmla="val 53071"/>
              <a:gd name="adj2" fmla="val 50000"/>
            </a:avLst>
          </a:prstGeom>
          <a:solidFill>
            <a:srgbClr val="44C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su 32">
            <a:extLst>
              <a:ext uri="{FF2B5EF4-FFF2-40B4-BE49-F238E27FC236}">
                <a16:creationId xmlns:a16="http://schemas.microsoft.com/office/drawing/2014/main" id="{77E68B76-F612-E545-88F1-0D7B6B1BD66F}"/>
              </a:ext>
            </a:extLst>
          </p:cNvPr>
          <p:cNvSpPr/>
          <p:nvPr/>
        </p:nvSpPr>
        <p:spPr>
          <a:xfrm rot="7033244">
            <a:off x="6229906" y="1136477"/>
            <a:ext cx="561781" cy="513813"/>
          </a:xfrm>
          <a:prstGeom prst="upArrow">
            <a:avLst>
              <a:gd name="adj1" fmla="val 53071"/>
              <a:gd name="adj2" fmla="val 50000"/>
            </a:avLst>
          </a:prstGeom>
          <a:solidFill>
            <a:srgbClr val="403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su 33">
            <a:extLst>
              <a:ext uri="{FF2B5EF4-FFF2-40B4-BE49-F238E27FC236}">
                <a16:creationId xmlns:a16="http://schemas.microsoft.com/office/drawing/2014/main" id="{5A972D0B-99E6-D641-9D37-C7288EC64861}"/>
              </a:ext>
            </a:extLst>
          </p:cNvPr>
          <p:cNvSpPr/>
          <p:nvPr/>
        </p:nvSpPr>
        <p:spPr>
          <a:xfrm rot="9752775">
            <a:off x="7408271" y="2606928"/>
            <a:ext cx="561781" cy="513813"/>
          </a:xfrm>
          <a:prstGeom prst="upArrow">
            <a:avLst>
              <a:gd name="adj1" fmla="val 53071"/>
              <a:gd name="adj2" fmla="val 50000"/>
            </a:avLst>
          </a:prstGeom>
          <a:solidFill>
            <a:srgbClr val="4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su 34">
            <a:extLst>
              <a:ext uri="{FF2B5EF4-FFF2-40B4-BE49-F238E27FC236}">
                <a16:creationId xmlns:a16="http://schemas.microsoft.com/office/drawing/2014/main" id="{6B55C16D-939E-714C-8076-5C248561D2FD}"/>
              </a:ext>
            </a:extLst>
          </p:cNvPr>
          <p:cNvSpPr/>
          <p:nvPr/>
        </p:nvSpPr>
        <p:spPr>
          <a:xfrm rot="4953491">
            <a:off x="3865931" y="891698"/>
            <a:ext cx="561781" cy="513813"/>
          </a:xfrm>
          <a:prstGeom prst="upArrow">
            <a:avLst>
              <a:gd name="adj1" fmla="val 53071"/>
              <a:gd name="adj2" fmla="val 50000"/>
            </a:avLst>
          </a:prstGeom>
          <a:solidFill>
            <a:srgbClr val="AE3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3880EFBE-62B6-D74E-8A92-6BD608F07F28}"/>
              </a:ext>
            </a:extLst>
          </p:cNvPr>
          <p:cNvCxnSpPr>
            <a:cxnSpLocks/>
          </p:cNvCxnSpPr>
          <p:nvPr/>
        </p:nvCxnSpPr>
        <p:spPr>
          <a:xfrm>
            <a:off x="9003543" y="4159041"/>
            <a:ext cx="967615" cy="0"/>
          </a:xfrm>
          <a:prstGeom prst="straightConnector1">
            <a:avLst/>
          </a:prstGeom>
          <a:ln w="69850">
            <a:solidFill>
              <a:srgbClr val="B13B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D9663C9A-7E77-F34B-BC2F-A93E99EC6D77}"/>
              </a:ext>
            </a:extLst>
          </p:cNvPr>
          <p:cNvCxnSpPr>
            <a:cxnSpLocks/>
          </p:cNvCxnSpPr>
          <p:nvPr/>
        </p:nvCxnSpPr>
        <p:spPr>
          <a:xfrm>
            <a:off x="8853443" y="4640058"/>
            <a:ext cx="930689" cy="622112"/>
          </a:xfrm>
          <a:prstGeom prst="straightConnector1">
            <a:avLst/>
          </a:prstGeom>
          <a:ln w="69850">
            <a:solidFill>
              <a:srgbClr val="B13B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F7104953-5E6A-DA4D-9E96-F44BAAC63D94}"/>
              </a:ext>
            </a:extLst>
          </p:cNvPr>
          <p:cNvCxnSpPr>
            <a:cxnSpLocks/>
          </p:cNvCxnSpPr>
          <p:nvPr/>
        </p:nvCxnSpPr>
        <p:spPr>
          <a:xfrm>
            <a:off x="8300490" y="5037271"/>
            <a:ext cx="319604" cy="876009"/>
          </a:xfrm>
          <a:prstGeom prst="straightConnector1">
            <a:avLst/>
          </a:prstGeom>
          <a:ln w="69850">
            <a:solidFill>
              <a:srgbClr val="B13B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8C0E25DA-36FE-6440-95EC-A9C9159CE110}"/>
              </a:ext>
            </a:extLst>
          </p:cNvPr>
          <p:cNvGrpSpPr/>
          <p:nvPr/>
        </p:nvGrpSpPr>
        <p:grpSpPr>
          <a:xfrm>
            <a:off x="8998637" y="769506"/>
            <a:ext cx="1882409" cy="971888"/>
            <a:chOff x="8763506" y="665002"/>
            <a:chExt cx="1882409" cy="971888"/>
          </a:xfrm>
        </p:grpSpPr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47B7C86E-FA29-CF4F-B5F5-8ABB73E4FE67}"/>
                </a:ext>
              </a:extLst>
            </p:cNvPr>
            <p:cNvSpPr/>
            <p:nvPr/>
          </p:nvSpPr>
          <p:spPr>
            <a:xfrm>
              <a:off x="8993442" y="665002"/>
              <a:ext cx="1423076" cy="956796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B8448964-A2BE-D545-810D-5065A9AFC074}"/>
                </a:ext>
              </a:extLst>
            </p:cNvPr>
            <p:cNvSpPr txBox="1"/>
            <p:nvPr/>
          </p:nvSpPr>
          <p:spPr>
            <a:xfrm>
              <a:off x="8763506" y="713560"/>
              <a:ext cx="18824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Avenir Medium" panose="02000503020000020003" pitchFamily="2" charset="0"/>
                </a:rPr>
                <a:t>Alterata funzionalità cardiaca</a:t>
              </a:r>
            </a:p>
          </p:txBody>
        </p: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65191218-98A8-2D43-9835-A437FFBF6D47}"/>
              </a:ext>
            </a:extLst>
          </p:cNvPr>
          <p:cNvGrpSpPr/>
          <p:nvPr/>
        </p:nvGrpSpPr>
        <p:grpSpPr>
          <a:xfrm>
            <a:off x="9301298" y="2194129"/>
            <a:ext cx="2200389" cy="1059441"/>
            <a:chOff x="9066167" y="2089625"/>
            <a:chExt cx="2200389" cy="1059441"/>
          </a:xfrm>
        </p:grpSpPr>
        <p:sp>
          <p:nvSpPr>
            <p:cNvPr id="59" name="Ovale 58">
              <a:extLst>
                <a:ext uri="{FF2B5EF4-FFF2-40B4-BE49-F238E27FC236}">
                  <a16:creationId xmlns:a16="http://schemas.microsoft.com/office/drawing/2014/main" id="{FE2D7FB9-30D4-4D44-BE5A-1AEDC5123448}"/>
                </a:ext>
              </a:extLst>
            </p:cNvPr>
            <p:cNvSpPr/>
            <p:nvPr/>
          </p:nvSpPr>
          <p:spPr>
            <a:xfrm>
              <a:off x="9173781" y="2089625"/>
              <a:ext cx="1882408" cy="1059441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0BC02082-54A2-9242-B415-715EB0EDA064}"/>
                </a:ext>
              </a:extLst>
            </p:cNvPr>
            <p:cNvSpPr txBox="1"/>
            <p:nvPr/>
          </p:nvSpPr>
          <p:spPr>
            <a:xfrm>
              <a:off x="9066167" y="2305861"/>
              <a:ext cx="2200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Avenir Medium" panose="02000503020000020003" pitchFamily="2" charset="0"/>
                </a:rPr>
                <a:t>Rimodellamento ventricolare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31A89EFA-BEA6-7249-8BB1-30F4133CCB42}"/>
              </a:ext>
            </a:extLst>
          </p:cNvPr>
          <p:cNvGrpSpPr/>
          <p:nvPr/>
        </p:nvGrpSpPr>
        <p:grpSpPr>
          <a:xfrm>
            <a:off x="529163" y="2927436"/>
            <a:ext cx="2761397" cy="1721865"/>
            <a:chOff x="529163" y="2927436"/>
            <a:chExt cx="2761397" cy="1721865"/>
          </a:xfrm>
        </p:grpSpPr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D84CD75A-34DD-AD48-A70E-61815E75FF29}"/>
                </a:ext>
              </a:extLst>
            </p:cNvPr>
            <p:cNvSpPr/>
            <p:nvPr/>
          </p:nvSpPr>
          <p:spPr>
            <a:xfrm>
              <a:off x="529163" y="2927436"/>
              <a:ext cx="2761397" cy="1721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5258775-66EA-5244-9DB6-F897D29AA0B1}"/>
                </a:ext>
              </a:extLst>
            </p:cNvPr>
            <p:cNvSpPr/>
            <p:nvPr/>
          </p:nvSpPr>
          <p:spPr>
            <a:xfrm>
              <a:off x="751671" y="3570985"/>
              <a:ext cx="23768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4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IPERTENSIONE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F402987A-2CF5-A541-8A46-3820DF86B627}"/>
              </a:ext>
            </a:extLst>
          </p:cNvPr>
          <p:cNvGrpSpPr/>
          <p:nvPr/>
        </p:nvGrpSpPr>
        <p:grpSpPr>
          <a:xfrm rot="1203239">
            <a:off x="1805742" y="363178"/>
            <a:ext cx="2126901" cy="1673893"/>
            <a:chOff x="1912314" y="539434"/>
            <a:chExt cx="1902444" cy="1474662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74E29CA7-AD6F-5C45-8840-74BA63D7B970}"/>
                </a:ext>
              </a:extLst>
            </p:cNvPr>
            <p:cNvSpPr/>
            <p:nvPr/>
          </p:nvSpPr>
          <p:spPr>
            <a:xfrm rot="3991616">
              <a:off x="2111320" y="499091"/>
              <a:ext cx="1474662" cy="1555347"/>
            </a:xfrm>
            <a:prstGeom prst="ellipse">
              <a:avLst/>
            </a:prstGeom>
            <a:solidFill>
              <a:srgbClr val="AE3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09BC0AE-7293-D14F-92DA-943A71E8ECF6}"/>
                </a:ext>
              </a:extLst>
            </p:cNvPr>
            <p:cNvSpPr/>
            <p:nvPr/>
          </p:nvSpPr>
          <p:spPr>
            <a:xfrm rot="20396761">
              <a:off x="1912314" y="927971"/>
              <a:ext cx="19024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Aumento delle resistenze vascolari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1802093-B0D4-B840-A98E-EB4E50C5A9E9}"/>
              </a:ext>
            </a:extLst>
          </p:cNvPr>
          <p:cNvGrpSpPr/>
          <p:nvPr/>
        </p:nvGrpSpPr>
        <p:grpSpPr>
          <a:xfrm>
            <a:off x="4421148" y="255089"/>
            <a:ext cx="1890542" cy="1399592"/>
            <a:chOff x="4421148" y="255089"/>
            <a:chExt cx="1890542" cy="1399592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45201280-10FC-7144-B79E-96FCE5E471AA}"/>
                </a:ext>
              </a:extLst>
            </p:cNvPr>
            <p:cNvSpPr/>
            <p:nvPr/>
          </p:nvSpPr>
          <p:spPr>
            <a:xfrm>
              <a:off x="4437945" y="255089"/>
              <a:ext cx="1873745" cy="1399592"/>
            </a:xfrm>
            <a:prstGeom prst="ellipse">
              <a:avLst/>
            </a:prstGeom>
            <a:solidFill>
              <a:srgbClr val="403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056EE24-12AC-CA4B-860A-62EBCE02A3A7}"/>
                </a:ext>
              </a:extLst>
            </p:cNvPr>
            <p:cNvSpPr/>
            <p:nvPr/>
          </p:nvSpPr>
          <p:spPr>
            <a:xfrm>
              <a:off x="4421148" y="663984"/>
              <a:ext cx="1860329" cy="655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DISFUNZIONE ENDOTELIALE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8DD8659-6993-E049-84A6-1DCC89EC948D}"/>
              </a:ext>
            </a:extLst>
          </p:cNvPr>
          <p:cNvGrpSpPr/>
          <p:nvPr/>
        </p:nvGrpSpPr>
        <p:grpSpPr>
          <a:xfrm>
            <a:off x="6597369" y="1085514"/>
            <a:ext cx="1805227" cy="1399592"/>
            <a:chOff x="6597369" y="1085514"/>
            <a:chExt cx="1805227" cy="1399592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2D55A7C3-BA9C-CA4F-908E-2F14D4A36D4B}"/>
                </a:ext>
              </a:extLst>
            </p:cNvPr>
            <p:cNvSpPr/>
            <p:nvPr/>
          </p:nvSpPr>
          <p:spPr>
            <a:xfrm>
              <a:off x="6723949" y="1085514"/>
              <a:ext cx="1511560" cy="1399592"/>
            </a:xfrm>
            <a:prstGeom prst="ellipse">
              <a:avLst/>
            </a:prstGeom>
            <a:solidFill>
              <a:srgbClr val="40B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18B00804-A9F4-F94A-96FD-FDAFAE8F1E07}"/>
                </a:ext>
              </a:extLst>
            </p:cNvPr>
            <p:cNvSpPr/>
            <p:nvPr/>
          </p:nvSpPr>
          <p:spPr>
            <a:xfrm>
              <a:off x="6597369" y="1353169"/>
              <a:ext cx="18052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6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Ridotta perfusione periferica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BEBBC7-4FB0-3D47-AF1E-9E241B55CDB4}"/>
              </a:ext>
            </a:extLst>
          </p:cNvPr>
          <p:cNvGrpSpPr/>
          <p:nvPr/>
        </p:nvGrpSpPr>
        <p:grpSpPr>
          <a:xfrm>
            <a:off x="7100284" y="3314574"/>
            <a:ext cx="1542728" cy="1399592"/>
            <a:chOff x="7100284" y="3314574"/>
            <a:chExt cx="1542728" cy="1399592"/>
          </a:xfrm>
        </p:grpSpPr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080B2E8A-848F-DF42-B2AD-09261335EC18}"/>
                </a:ext>
              </a:extLst>
            </p:cNvPr>
            <p:cNvSpPr/>
            <p:nvPr/>
          </p:nvSpPr>
          <p:spPr>
            <a:xfrm>
              <a:off x="7100284" y="3314574"/>
              <a:ext cx="1511560" cy="1399592"/>
            </a:xfrm>
            <a:prstGeom prst="ellipse">
              <a:avLst/>
            </a:prstGeom>
            <a:solidFill>
              <a:srgbClr val="44C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145C733C-0BB6-1C49-940A-1CB181155C02}"/>
                </a:ext>
              </a:extLst>
            </p:cNvPr>
            <p:cNvSpPr/>
            <p:nvPr/>
          </p:nvSpPr>
          <p:spPr>
            <a:xfrm>
              <a:off x="7100284" y="3656860"/>
              <a:ext cx="1542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dirty="0">
                  <a:solidFill>
                    <a:schemeClr val="bg1"/>
                  </a:solidFill>
                </a:rPr>
                <a:t>DANNO D’ORGANO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072C806-C431-334E-9D53-A478D6A55E53}"/>
              </a:ext>
            </a:extLst>
          </p:cNvPr>
          <p:cNvGrpSpPr/>
          <p:nvPr/>
        </p:nvGrpSpPr>
        <p:grpSpPr>
          <a:xfrm>
            <a:off x="5550063" y="5064507"/>
            <a:ext cx="1731866" cy="1481547"/>
            <a:chOff x="5550063" y="5064507"/>
            <a:chExt cx="1731866" cy="1481547"/>
          </a:xfrm>
        </p:grpSpPr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92E2E1F6-BDF2-7542-9003-CCF04A236A0D}"/>
                </a:ext>
              </a:extLst>
            </p:cNvPr>
            <p:cNvSpPr/>
            <p:nvPr/>
          </p:nvSpPr>
          <p:spPr>
            <a:xfrm>
              <a:off x="5550063" y="5064507"/>
              <a:ext cx="1706814" cy="1481547"/>
            </a:xfrm>
            <a:prstGeom prst="ellipse">
              <a:avLst/>
            </a:prstGeom>
            <a:solidFill>
              <a:srgbClr val="A7C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6671CED-7B19-AE46-90EE-1D59CBE191D4}"/>
                </a:ext>
              </a:extLst>
            </p:cNvPr>
            <p:cNvSpPr/>
            <p:nvPr/>
          </p:nvSpPr>
          <p:spPr>
            <a:xfrm>
              <a:off x="5551114" y="5386923"/>
              <a:ext cx="17308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Aumento dello stress ossidativo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A664E3C-E20A-7A4B-BAAF-32FFBB56B3FA}"/>
              </a:ext>
            </a:extLst>
          </p:cNvPr>
          <p:cNvGrpSpPr/>
          <p:nvPr/>
        </p:nvGrpSpPr>
        <p:grpSpPr>
          <a:xfrm>
            <a:off x="2918543" y="5172476"/>
            <a:ext cx="1743726" cy="1553379"/>
            <a:chOff x="2918543" y="5172476"/>
            <a:chExt cx="1743726" cy="1553379"/>
          </a:xfrm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5C1F0230-2A43-B145-9BE7-505F00A162CF}"/>
                </a:ext>
              </a:extLst>
            </p:cNvPr>
            <p:cNvSpPr/>
            <p:nvPr/>
          </p:nvSpPr>
          <p:spPr>
            <a:xfrm>
              <a:off x="2918543" y="5172476"/>
              <a:ext cx="1743726" cy="1553379"/>
            </a:xfrm>
            <a:prstGeom prst="ellipse">
              <a:avLst/>
            </a:prstGeom>
            <a:solidFill>
              <a:srgbClr val="C36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8A6ACE1-74B1-B549-88DD-A3117C8A6565}"/>
                </a:ext>
              </a:extLst>
            </p:cNvPr>
            <p:cNvSpPr/>
            <p:nvPr/>
          </p:nvSpPr>
          <p:spPr>
            <a:xfrm>
              <a:off x="3010442" y="5455494"/>
              <a:ext cx="155865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6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Riduzione della produzione di NO</a:t>
              </a:r>
            </a:p>
          </p:txBody>
        </p:sp>
      </p:grpSp>
      <p:sp>
        <p:nvSpPr>
          <p:cNvPr id="61" name="Ovale 60">
            <a:extLst>
              <a:ext uri="{FF2B5EF4-FFF2-40B4-BE49-F238E27FC236}">
                <a16:creationId xmlns:a16="http://schemas.microsoft.com/office/drawing/2014/main" id="{2D3D75C3-0593-3149-8553-ACDB4762401F}"/>
              </a:ext>
            </a:extLst>
          </p:cNvPr>
          <p:cNvSpPr/>
          <p:nvPr/>
        </p:nvSpPr>
        <p:spPr>
          <a:xfrm>
            <a:off x="7081014" y="3307118"/>
            <a:ext cx="1542729" cy="1399592"/>
          </a:xfrm>
          <a:prstGeom prst="ellipse">
            <a:avLst/>
          </a:prstGeom>
          <a:noFill/>
          <a:ln w="63500">
            <a:solidFill>
              <a:srgbClr val="B13B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967BA172-F1D8-2540-ABE6-CD7EB99DB2DD}"/>
              </a:ext>
            </a:extLst>
          </p:cNvPr>
          <p:cNvSpPr/>
          <p:nvPr/>
        </p:nvSpPr>
        <p:spPr>
          <a:xfrm>
            <a:off x="4400495" y="255350"/>
            <a:ext cx="1926444" cy="1399592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F4129746-34D5-1C44-9BBB-250D42F8BC6B}"/>
              </a:ext>
            </a:extLst>
          </p:cNvPr>
          <p:cNvCxnSpPr>
            <a:cxnSpLocks/>
          </p:cNvCxnSpPr>
          <p:nvPr/>
        </p:nvCxnSpPr>
        <p:spPr>
          <a:xfrm flipH="1">
            <a:off x="4412169" y="1823196"/>
            <a:ext cx="906602" cy="3338205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4661ADA1-9C26-FB4A-96BE-D87438C382D5}"/>
              </a:ext>
            </a:extLst>
          </p:cNvPr>
          <p:cNvCxnSpPr>
            <a:cxnSpLocks/>
          </p:cNvCxnSpPr>
          <p:nvPr/>
        </p:nvCxnSpPr>
        <p:spPr>
          <a:xfrm flipH="1" flipV="1">
            <a:off x="3241141" y="2193574"/>
            <a:ext cx="389985" cy="2757540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magine 6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6CDB67-7682-D148-9B59-C6B4D79E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F32BB33-A0B1-5E46-A747-BA03854D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986" y="3615955"/>
            <a:ext cx="1733734" cy="12240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A032FB5-FF8F-9843-87A8-764DB82BE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271" y="5851641"/>
            <a:ext cx="1424011" cy="1008000"/>
          </a:xfrm>
          <a:prstGeom prst="rect">
            <a:avLst/>
          </a:prstGeom>
        </p:spPr>
      </p:pic>
      <p:pic>
        <p:nvPicPr>
          <p:cNvPr id="30" name="Immagine 29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2B6646-2680-734A-BB41-52B7D9D43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953" y="4706710"/>
            <a:ext cx="2016000" cy="2016000"/>
          </a:xfrm>
          <a:prstGeom prst="rect">
            <a:avLst/>
          </a:prstGeom>
        </p:spPr>
      </p:pic>
      <p:sp>
        <p:nvSpPr>
          <p:cNvPr id="50" name="Ovale 49">
            <a:extLst>
              <a:ext uri="{FF2B5EF4-FFF2-40B4-BE49-F238E27FC236}">
                <a16:creationId xmlns:a16="http://schemas.microsoft.com/office/drawing/2014/main" id="{D6E9A293-32D8-E646-A7FC-D839B24B8C18}"/>
              </a:ext>
            </a:extLst>
          </p:cNvPr>
          <p:cNvSpPr/>
          <p:nvPr/>
        </p:nvSpPr>
        <p:spPr>
          <a:xfrm>
            <a:off x="9989836" y="3693726"/>
            <a:ext cx="1324334" cy="1182159"/>
          </a:xfrm>
          <a:prstGeom prst="ellipse">
            <a:avLst/>
          </a:prstGeom>
          <a:noFill/>
          <a:ln w="63500">
            <a:solidFill>
              <a:srgbClr val="B13B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78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45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ACC29839-9171-684F-8214-5178D41E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059" y="601278"/>
            <a:ext cx="5321519" cy="53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F4EEC4-FE92-6C48-BE09-4AFA70559B8B}"/>
              </a:ext>
            </a:extLst>
          </p:cNvPr>
          <p:cNvSpPr txBox="1"/>
          <p:nvPr/>
        </p:nvSpPr>
        <p:spPr>
          <a:xfrm>
            <a:off x="901416" y="2510781"/>
            <a:ext cx="46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Si può intervenire in questo circolo vizioso?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7D16F9-EFBE-D140-9691-F8E1D163A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1F19649-9881-B447-B122-6110C808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1" r="48849" b="31700"/>
          <a:stretch/>
        </p:blipFill>
        <p:spPr>
          <a:xfrm>
            <a:off x="981456" y="685646"/>
            <a:ext cx="4754880" cy="46753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A6B8826-7992-7E40-B3A5-8C1705B7B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5" b="11429"/>
          <a:stretch/>
        </p:blipFill>
        <p:spPr>
          <a:xfrm>
            <a:off x="5736336" y="362239"/>
            <a:ext cx="4257484" cy="6133521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E526D5B-366C-6E43-896B-41871DF6E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257228DB-DB89-434D-BAC4-98B5BA8F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75" y="6494628"/>
            <a:ext cx="47115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400" i="1" dirty="0" err="1">
                <a:latin typeface="Avenir Light Oblique" panose="020B0402020203090204" pitchFamily="34" charset="77"/>
              </a:rPr>
              <a:t>Gaspar</a:t>
            </a:r>
            <a:r>
              <a:rPr lang="it-IT" altLang="it-IT" sz="1400" i="1" dirty="0">
                <a:latin typeface="Avenir Light Oblique" panose="020B0402020203090204" pitchFamily="34" charset="77"/>
              </a:rPr>
              <a:t> do </a:t>
            </a:r>
            <a:r>
              <a:rPr lang="it-IT" altLang="it-IT" sz="1400" i="1" dirty="0" err="1">
                <a:latin typeface="Avenir Light Oblique" panose="020B0402020203090204" pitchFamily="34" charset="77"/>
              </a:rPr>
              <a:t>Amaral</a:t>
            </a:r>
            <a:r>
              <a:rPr lang="it-IT" altLang="it-IT" sz="1400" i="1" dirty="0">
                <a:latin typeface="Avenir Light Oblique" panose="020B0402020203090204" pitchFamily="34" charset="77"/>
              </a:rPr>
              <a:t> and Cipolla-Neto, </a:t>
            </a:r>
            <a:r>
              <a:rPr lang="it-IT" altLang="it-IT" sz="1400" i="1" dirty="0" err="1">
                <a:latin typeface="Avenir Light Oblique" panose="020B0402020203090204" pitchFamily="34" charset="77"/>
              </a:rPr>
              <a:t>Endocr</a:t>
            </a:r>
            <a:r>
              <a:rPr lang="it-IT" altLang="it-IT" sz="1400" i="1" dirty="0">
                <a:latin typeface="Avenir Light Oblique" panose="020B0402020203090204" pitchFamily="34" charset="77"/>
              </a:rPr>
              <a:t> Rev. 2018</a:t>
            </a:r>
          </a:p>
        </p:txBody>
      </p:sp>
    </p:spTree>
    <p:extLst>
      <p:ext uri="{BB962C8B-B14F-4D97-AF65-F5344CB8AC3E}">
        <p14:creationId xmlns:p14="http://schemas.microsoft.com/office/powerpoint/2010/main" val="35472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E526D5B-366C-6E43-896B-41871DF6E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7EE643F6-9D43-F74D-9A26-869A95A867F0}"/>
              </a:ext>
            </a:extLst>
          </p:cNvPr>
          <p:cNvGrpSpPr/>
          <p:nvPr/>
        </p:nvGrpSpPr>
        <p:grpSpPr>
          <a:xfrm>
            <a:off x="21265" y="42530"/>
            <a:ext cx="7661831" cy="4111257"/>
            <a:chOff x="21265" y="42530"/>
            <a:chExt cx="7661831" cy="4111257"/>
          </a:xfrm>
        </p:grpSpPr>
        <p:pic>
          <p:nvPicPr>
            <p:cNvPr id="5" name="Picture 1" descr="C:\Users\reiter\Desktop\Evolution1.tif">
              <a:extLst>
                <a:ext uri="{FF2B5EF4-FFF2-40B4-BE49-F238E27FC236}">
                  <a16:creationId xmlns:a16="http://schemas.microsoft.com/office/drawing/2014/main" id="{E75B8FE2-1BED-1344-B103-DDA2A9E8E4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" t="17258" r="1" b="17164"/>
            <a:stretch/>
          </p:blipFill>
          <p:spPr bwMode="auto">
            <a:xfrm>
              <a:off x="21265" y="113415"/>
              <a:ext cx="7661831" cy="404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72ED7A9-88E9-D648-BA8B-F23E8A176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777" y="42530"/>
              <a:ext cx="25923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1400" i="1" dirty="0">
                  <a:latin typeface="Avenir Light Oblique" panose="020B0402020203090204" pitchFamily="34" charset="77"/>
                </a:rPr>
                <a:t>Tan et al.,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Int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J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Mol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 Sci. 2014 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B96C72D3-F6FC-3F4F-8D5A-EE129E1040F6}"/>
              </a:ext>
            </a:extLst>
          </p:cNvPr>
          <p:cNvGrpSpPr/>
          <p:nvPr/>
        </p:nvGrpSpPr>
        <p:grpSpPr>
          <a:xfrm>
            <a:off x="4416056" y="704537"/>
            <a:ext cx="7591065" cy="6141545"/>
            <a:chOff x="4416056" y="704537"/>
            <a:chExt cx="7591065" cy="6141545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A275D4B-6761-6347-96C1-D9AC5F023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84" t="10447" r="7787"/>
            <a:stretch/>
          </p:blipFill>
          <p:spPr>
            <a:xfrm>
              <a:off x="4416056" y="704537"/>
              <a:ext cx="7442791" cy="6141545"/>
            </a:xfrm>
            <a:prstGeom prst="rect">
              <a:avLst/>
            </a:prstGeom>
          </p:spPr>
        </p:pic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6EE14F2D-5617-BD40-8796-F7233FB6D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5581" y="6375519"/>
              <a:ext cx="47115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1400" i="1" dirty="0">
                  <a:latin typeface="Avenir Light Oblique" panose="020B0402020203090204" pitchFamily="34" charset="77"/>
                </a:rPr>
                <a:t>Favero et al.,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Molecular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 and Cellular </a:t>
              </a:r>
              <a:r>
                <a:rPr lang="it-IT" altLang="it-IT" sz="1400" i="1" dirty="0" err="1">
                  <a:latin typeface="Avenir Light Oblique" panose="020B0402020203090204" pitchFamily="34" charset="77"/>
                </a:rPr>
                <a:t>Endocrinology</a:t>
              </a:r>
              <a:r>
                <a:rPr lang="it-IT" altLang="it-IT" sz="1400" i="1" dirty="0">
                  <a:latin typeface="Avenir Light Oblique" panose="020B0402020203090204" pitchFamily="34" charset="77"/>
                </a:rPr>
                <a:t>. 2014 </a:t>
              </a:r>
            </a:p>
          </p:txBody>
        </p:sp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id="{767005A0-89F0-3549-9E76-02B69671F3DE}"/>
              </a:ext>
            </a:extLst>
          </p:cNvPr>
          <p:cNvSpPr txBox="1">
            <a:spLocks/>
          </p:cNvSpPr>
          <p:nvPr/>
        </p:nvSpPr>
        <p:spPr>
          <a:xfrm>
            <a:off x="1010143" y="4390652"/>
            <a:ext cx="2842037" cy="1079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b="1" dirty="0">
                <a:latin typeface="Gabriola"/>
                <a:cs typeface="EucrosiaUPC"/>
              </a:rPr>
              <a:t>Non effetti collaterali</a:t>
            </a:r>
          </a:p>
        </p:txBody>
      </p:sp>
    </p:spTree>
    <p:extLst>
      <p:ext uri="{BB962C8B-B14F-4D97-AF65-F5344CB8AC3E}">
        <p14:creationId xmlns:p14="http://schemas.microsoft.com/office/powerpoint/2010/main" val="5800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17727" y="8940"/>
            <a:ext cx="4464050" cy="852488"/>
          </a:xfrm>
          <a:prstGeom prst="rect">
            <a:avLst/>
          </a:prstGeom>
          <a:noFill/>
          <a:ln w="5080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latin typeface="Avenir Medium" panose="02000503020000020003" pitchFamily="2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Disegno dello studio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7792" y="3808163"/>
            <a:ext cx="8316416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Almeno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fattore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rischio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cardiovascolare</a:t>
            </a:r>
            <a:endParaRPr lang="en-US" sz="2000" dirty="0">
              <a:solidFill>
                <a:srgbClr val="000000"/>
              </a:solidFill>
              <a:latin typeface="Avenir Medium" panose="02000503020000020003" pitchFamily="2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Diabete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Fumo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Ipertrigliceridemia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Ipercolesterolemia</a:t>
            </a:r>
            <a:endParaRPr lang="en-US" sz="2000" dirty="0">
              <a:solidFill>
                <a:srgbClr val="000000"/>
              </a:solidFill>
              <a:latin typeface="Avenir Medium" panose="02000503020000020003" pitchFamily="2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Terapia</a:t>
            </a:r>
            <a:r>
              <a:rPr lang="en-US" sz="20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nitrati</a:t>
            </a:r>
            <a:r>
              <a:rPr lang="en-US" sz="20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statine</a:t>
            </a:r>
            <a:r>
              <a:rPr lang="en-US" sz="20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e </a:t>
            </a:r>
            <a:r>
              <a:rPr lang="el-GR" sz="20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β-</a:t>
            </a:r>
            <a:r>
              <a:rPr lang="it-IT" sz="20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bloccanti</a:t>
            </a:r>
            <a:endParaRPr lang="en-US" sz="2000" dirty="0">
              <a:solidFill>
                <a:srgbClr val="000000"/>
              </a:solidFill>
              <a:latin typeface="Avenir Medium" panose="02000503020000020003" pitchFamily="2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Lavoratori</a:t>
            </a:r>
            <a:r>
              <a:rPr lang="en-US" sz="20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notturni/</a:t>
            </a:r>
            <a:r>
              <a:rPr lang="en-US" sz="2000" dirty="0" err="1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turnisti</a:t>
            </a:r>
            <a:endParaRPr lang="en-US" sz="2000" dirty="0">
              <a:solidFill>
                <a:srgbClr val="000000"/>
              </a:solidFill>
              <a:latin typeface="Avenir Medium" panose="02000503020000020003" pitchFamily="2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Richiesti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nulli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cambiamenti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nella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terapia</a:t>
            </a:r>
            <a:r>
              <a:rPr lang="en-US" sz="2000" dirty="0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anti-</a:t>
            </a:r>
            <a:r>
              <a:rPr lang="en-US" sz="2000" dirty="0" err="1"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ipertensiva</a:t>
            </a:r>
            <a:endParaRPr lang="en-US" sz="2000" dirty="0">
              <a:solidFill>
                <a:srgbClr val="000000"/>
              </a:solidFill>
              <a:latin typeface="Avenir Medium" panose="02000503020000020003" pitchFamily="2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5DA9C89-ED71-CB45-A440-4957670F612F}"/>
              </a:ext>
            </a:extLst>
          </p:cNvPr>
          <p:cNvGrpSpPr/>
          <p:nvPr/>
        </p:nvGrpSpPr>
        <p:grpSpPr>
          <a:xfrm>
            <a:off x="2021915" y="2802732"/>
            <a:ext cx="8316000" cy="3020218"/>
            <a:chOff x="2174366" y="3304092"/>
            <a:chExt cx="8316000" cy="3020218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174366" y="3588006"/>
              <a:ext cx="8316000" cy="2736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dirty="0">
                <a:latin typeface="Avenir Medium" panose="02000503020000020003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776082" y="3304092"/>
              <a:ext cx="5112568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3600" dirty="0">
                  <a:solidFill>
                    <a:srgbClr val="403EBA"/>
                  </a:solidFill>
                  <a:latin typeface="Avenir Medium" panose="02000503020000020003" pitchFamily="2" charset="0"/>
                  <a:ea typeface="Verdana" pitchFamily="34" charset="0"/>
                  <a:cs typeface="Times New Roman" panose="02020603050405020304" pitchFamily="18" charset="0"/>
                </a:rPr>
                <a:t>Criteri di esclusione:</a:t>
              </a: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25565" y="831448"/>
            <a:ext cx="7992888" cy="10793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23</a:t>
            </a:r>
            <a:r>
              <a:rPr lang="it-IT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pazienti ipertesi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16</a:t>
            </a:r>
            <a:r>
              <a:rPr lang="it-IT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supplementati</a:t>
            </a:r>
            <a:r>
              <a:rPr lang="it-IT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con melatonina vs </a:t>
            </a:r>
            <a:r>
              <a:rPr lang="it-IT" sz="32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7</a:t>
            </a:r>
            <a:r>
              <a:rPr lang="it-IT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 controlli      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5538" y="1942052"/>
            <a:ext cx="6228755" cy="46384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25438" algn="ctr">
              <a:spcBef>
                <a:spcPts val="20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dirty="0">
                <a:solidFill>
                  <a:srgbClr val="000000"/>
                </a:solidFill>
                <a:latin typeface="Avenir Medium" panose="02000503020000020003" pitchFamily="2" charset="0"/>
                <a:ea typeface="Verdana" pitchFamily="34" charset="0"/>
                <a:cs typeface="Times New Roman" panose="02020603050405020304" pitchFamily="18" charset="0"/>
              </a:rPr>
              <a:t>ipertensione essenziale – da almeno 1 anno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A33DE89-A89B-8B41-BD6B-001569FE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65" y="5820530"/>
            <a:ext cx="2116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6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ohemian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C34D8D"/>
      </a:accent1>
      <a:accent2>
        <a:srgbClr val="B13B4A"/>
      </a:accent2>
      <a:accent3>
        <a:srgbClr val="C36F4D"/>
      </a:accent3>
      <a:accent4>
        <a:srgbClr val="B18F3B"/>
      </a:accent4>
      <a:accent5>
        <a:srgbClr val="9EAA43"/>
      </a:accent5>
      <a:accent6>
        <a:srgbClr val="71B13B"/>
      </a:accent6>
      <a:hlink>
        <a:srgbClr val="31935D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507</Words>
  <Application>Microsoft Macintosh PowerPoint</Application>
  <PresentationFormat>Widescreen</PresentationFormat>
  <Paragraphs>94</Paragraphs>
  <Slides>22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Arial</vt:lpstr>
      <vt:lpstr>Avenir Light Oblique</vt:lpstr>
      <vt:lpstr>Avenir Medium</vt:lpstr>
      <vt:lpstr>Avenir Next LT Pro</vt:lpstr>
      <vt:lpstr>Calibri</vt:lpstr>
      <vt:lpstr>Gabriola</vt:lpstr>
      <vt:lpstr>Modern Love</vt:lpstr>
      <vt:lpstr>Times New Roman</vt:lpstr>
      <vt:lpstr>BohemianVTI</vt:lpstr>
      <vt:lpstr>Documento</vt:lpstr>
      <vt:lpstr>Melatonina nella prevenzione  delle patologie cardiovascolari - MEPEV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EndoPAT</vt:lpstr>
      <vt:lpstr>SphygmoCor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Melatonina nella prevenzione delle patologie cardiovascolari MEPEV </dc:title>
  <dc:creator>FRANCO CATERINA</dc:creator>
  <cp:lastModifiedBy>FRANCO CATERINA</cp:lastModifiedBy>
  <cp:revision>105</cp:revision>
  <dcterms:created xsi:type="dcterms:W3CDTF">2021-05-08T07:23:38Z</dcterms:created>
  <dcterms:modified xsi:type="dcterms:W3CDTF">2021-05-20T14:58:23Z</dcterms:modified>
</cp:coreProperties>
</file>