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7"/>
  </p:notesMasterIdLst>
  <p:handoutMasterIdLst>
    <p:handoutMasterId r:id="rId28"/>
  </p:handoutMasterIdLst>
  <p:sldIdLst>
    <p:sldId id="424" r:id="rId3"/>
    <p:sldId id="346" r:id="rId4"/>
    <p:sldId id="363" r:id="rId5"/>
    <p:sldId id="365" r:id="rId6"/>
    <p:sldId id="426" r:id="rId7"/>
    <p:sldId id="441" r:id="rId8"/>
    <p:sldId id="442" r:id="rId9"/>
    <p:sldId id="443" r:id="rId10"/>
    <p:sldId id="302" r:id="rId11"/>
    <p:sldId id="374" r:id="rId12"/>
    <p:sldId id="375" r:id="rId13"/>
    <p:sldId id="377" r:id="rId14"/>
    <p:sldId id="423" r:id="rId15"/>
    <p:sldId id="378" r:id="rId16"/>
    <p:sldId id="379" r:id="rId17"/>
    <p:sldId id="380" r:id="rId18"/>
    <p:sldId id="381" r:id="rId19"/>
    <p:sldId id="382" r:id="rId20"/>
    <p:sldId id="437" r:id="rId21"/>
    <p:sldId id="438" r:id="rId22"/>
    <p:sldId id="439" r:id="rId23"/>
    <p:sldId id="440" r:id="rId24"/>
    <p:sldId id="425" r:id="rId25"/>
    <p:sldId id="435" r:id="rId26"/>
  </p:sldIdLst>
  <p:sldSz cx="9144000" cy="6858000" type="screen4x3"/>
  <p:notesSz cx="7102475" cy="102314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3223">
          <p15:clr>
            <a:srgbClr val="A4A3A4"/>
          </p15:clr>
        </p15:guide>
        <p15:guide id="4" pos="2237">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iovanni Accetta" initials="GA" lastIdx="7"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220" autoAdjust="0"/>
  </p:normalViewPr>
  <p:slideViewPr>
    <p:cSldViewPr>
      <p:cViewPr varScale="1">
        <p:scale>
          <a:sx n="86" d="100"/>
          <a:sy n="86" d="100"/>
        </p:scale>
        <p:origin x="1354" y="53"/>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3" d="100"/>
          <a:sy n="83" d="100"/>
        </p:scale>
        <p:origin x="-1992" y="-72"/>
      </p:cViewPr>
      <p:guideLst>
        <p:guide orient="horz" pos="2880"/>
        <p:guide pos="2160"/>
        <p:guide orient="horz" pos="3223"/>
        <p:guide pos="2237"/>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3077739" cy="511572"/>
          </a:xfrm>
          <a:prstGeom prst="rect">
            <a:avLst/>
          </a:prstGeom>
        </p:spPr>
        <p:txBody>
          <a:bodyPr vert="horz" lIns="99048" tIns="49524" rIns="99048" bIns="49524" rtlCol="0"/>
          <a:lstStyle>
            <a:lvl1pPr algn="l">
              <a:defRPr sz="1300"/>
            </a:lvl1pPr>
          </a:lstStyle>
          <a:p>
            <a:endParaRPr lang="it-IT"/>
          </a:p>
        </p:txBody>
      </p:sp>
      <p:sp>
        <p:nvSpPr>
          <p:cNvPr id="3" name="Segnaposto data 2"/>
          <p:cNvSpPr>
            <a:spLocks noGrp="1"/>
          </p:cNvSpPr>
          <p:nvPr>
            <p:ph type="dt" sz="quarter" idx="1"/>
          </p:nvPr>
        </p:nvSpPr>
        <p:spPr>
          <a:xfrm>
            <a:off x="4023092" y="0"/>
            <a:ext cx="3077739" cy="511572"/>
          </a:xfrm>
          <a:prstGeom prst="rect">
            <a:avLst/>
          </a:prstGeom>
        </p:spPr>
        <p:txBody>
          <a:bodyPr vert="horz" lIns="99048" tIns="49524" rIns="99048" bIns="49524" rtlCol="0"/>
          <a:lstStyle>
            <a:lvl1pPr algn="r">
              <a:defRPr sz="1300"/>
            </a:lvl1pPr>
          </a:lstStyle>
          <a:p>
            <a:fld id="{9BA10A9E-BA96-4D4C-AB11-98921E91AAB6}" type="datetimeFigureOut">
              <a:rPr lang="it-IT" smtClean="0"/>
              <a:t>15/11/2021</a:t>
            </a:fld>
            <a:endParaRPr lang="it-IT"/>
          </a:p>
        </p:txBody>
      </p:sp>
      <p:sp>
        <p:nvSpPr>
          <p:cNvPr id="4" name="Segnaposto piè di pagina 3"/>
          <p:cNvSpPr>
            <a:spLocks noGrp="1"/>
          </p:cNvSpPr>
          <p:nvPr>
            <p:ph type="ftr" sz="quarter" idx="2"/>
          </p:nvPr>
        </p:nvSpPr>
        <p:spPr>
          <a:xfrm>
            <a:off x="0" y="9718090"/>
            <a:ext cx="3077739" cy="511572"/>
          </a:xfrm>
          <a:prstGeom prst="rect">
            <a:avLst/>
          </a:prstGeom>
        </p:spPr>
        <p:txBody>
          <a:bodyPr vert="horz" lIns="99048" tIns="49524" rIns="99048" bIns="49524" rtlCol="0" anchor="b"/>
          <a:lstStyle>
            <a:lvl1pPr algn="l">
              <a:defRPr sz="1300"/>
            </a:lvl1pPr>
          </a:lstStyle>
          <a:p>
            <a:endParaRPr lang="it-IT"/>
          </a:p>
        </p:txBody>
      </p:sp>
      <p:sp>
        <p:nvSpPr>
          <p:cNvPr id="5" name="Segnaposto numero diapositiva 4"/>
          <p:cNvSpPr>
            <a:spLocks noGrp="1"/>
          </p:cNvSpPr>
          <p:nvPr>
            <p:ph type="sldNum" sz="quarter" idx="3"/>
          </p:nvPr>
        </p:nvSpPr>
        <p:spPr>
          <a:xfrm>
            <a:off x="4023092" y="9718090"/>
            <a:ext cx="3077739" cy="511572"/>
          </a:xfrm>
          <a:prstGeom prst="rect">
            <a:avLst/>
          </a:prstGeom>
        </p:spPr>
        <p:txBody>
          <a:bodyPr vert="horz" lIns="99048" tIns="49524" rIns="99048" bIns="49524" rtlCol="0" anchor="b"/>
          <a:lstStyle>
            <a:lvl1pPr algn="r">
              <a:defRPr sz="1300"/>
            </a:lvl1pPr>
          </a:lstStyle>
          <a:p>
            <a:fld id="{89026AD4-5CD6-4ABC-A730-332DC050C13F}" type="slidenum">
              <a:rPr lang="it-IT" smtClean="0"/>
              <a:t>‹N›</a:t>
            </a:fld>
            <a:endParaRPr lang="it-IT"/>
          </a:p>
        </p:txBody>
      </p:sp>
    </p:spTree>
    <p:extLst>
      <p:ext uri="{BB962C8B-B14F-4D97-AF65-F5344CB8AC3E}">
        <p14:creationId xmlns:p14="http://schemas.microsoft.com/office/powerpoint/2010/main" val="2152190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3077739" cy="511572"/>
          </a:xfrm>
          <a:prstGeom prst="rect">
            <a:avLst/>
          </a:prstGeom>
        </p:spPr>
        <p:txBody>
          <a:bodyPr vert="horz" lIns="99048" tIns="49524" rIns="99048" bIns="49524" rtlCol="0"/>
          <a:lstStyle>
            <a:lvl1pPr algn="l">
              <a:defRPr sz="1300"/>
            </a:lvl1pPr>
          </a:lstStyle>
          <a:p>
            <a:endParaRPr lang="it-IT"/>
          </a:p>
        </p:txBody>
      </p:sp>
      <p:sp>
        <p:nvSpPr>
          <p:cNvPr id="3" name="Segnaposto data 2"/>
          <p:cNvSpPr>
            <a:spLocks noGrp="1"/>
          </p:cNvSpPr>
          <p:nvPr>
            <p:ph type="dt" idx="1"/>
          </p:nvPr>
        </p:nvSpPr>
        <p:spPr>
          <a:xfrm>
            <a:off x="4023092" y="0"/>
            <a:ext cx="3077739" cy="511572"/>
          </a:xfrm>
          <a:prstGeom prst="rect">
            <a:avLst/>
          </a:prstGeom>
        </p:spPr>
        <p:txBody>
          <a:bodyPr vert="horz" lIns="99048" tIns="49524" rIns="99048" bIns="49524" rtlCol="0"/>
          <a:lstStyle>
            <a:lvl1pPr algn="r">
              <a:defRPr sz="1300"/>
            </a:lvl1pPr>
          </a:lstStyle>
          <a:p>
            <a:fld id="{4B61D4E7-EF28-4E7F-9553-45D6EFE6BFAF}" type="datetimeFigureOut">
              <a:rPr lang="it-IT" smtClean="0"/>
              <a:t>15/11/2021</a:t>
            </a:fld>
            <a:endParaRPr lang="it-IT"/>
          </a:p>
        </p:txBody>
      </p:sp>
      <p:sp>
        <p:nvSpPr>
          <p:cNvPr id="4" name="Segnaposto immagine diapositiva 3"/>
          <p:cNvSpPr>
            <a:spLocks noGrp="1" noRot="1" noChangeAspect="1"/>
          </p:cNvSpPr>
          <p:nvPr>
            <p:ph type="sldImg" idx="2"/>
          </p:nvPr>
        </p:nvSpPr>
        <p:spPr>
          <a:xfrm>
            <a:off x="993775" y="766763"/>
            <a:ext cx="5114925" cy="3836987"/>
          </a:xfrm>
          <a:prstGeom prst="rect">
            <a:avLst/>
          </a:prstGeom>
          <a:noFill/>
          <a:ln w="12700">
            <a:solidFill>
              <a:prstClr val="black"/>
            </a:solidFill>
          </a:ln>
        </p:spPr>
        <p:txBody>
          <a:bodyPr vert="horz" lIns="99048" tIns="49524" rIns="99048" bIns="49524" rtlCol="0" anchor="ctr"/>
          <a:lstStyle/>
          <a:p>
            <a:endParaRPr lang="it-IT"/>
          </a:p>
        </p:txBody>
      </p:sp>
      <p:sp>
        <p:nvSpPr>
          <p:cNvPr id="5" name="Segnaposto note 4"/>
          <p:cNvSpPr>
            <a:spLocks noGrp="1"/>
          </p:cNvSpPr>
          <p:nvPr>
            <p:ph type="body" sz="quarter" idx="3"/>
          </p:nvPr>
        </p:nvSpPr>
        <p:spPr>
          <a:xfrm>
            <a:off x="710248" y="4859933"/>
            <a:ext cx="5681980" cy="4604147"/>
          </a:xfrm>
          <a:prstGeom prst="rect">
            <a:avLst/>
          </a:prstGeom>
        </p:spPr>
        <p:txBody>
          <a:bodyPr vert="horz" lIns="99048" tIns="49524" rIns="99048" bIns="49524"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718090"/>
            <a:ext cx="3077739" cy="511572"/>
          </a:xfrm>
          <a:prstGeom prst="rect">
            <a:avLst/>
          </a:prstGeom>
        </p:spPr>
        <p:txBody>
          <a:bodyPr vert="horz" lIns="99048" tIns="49524" rIns="99048" bIns="49524" rtlCol="0" anchor="b"/>
          <a:lstStyle>
            <a:lvl1pPr algn="l">
              <a:defRPr sz="1300"/>
            </a:lvl1pPr>
          </a:lstStyle>
          <a:p>
            <a:endParaRPr lang="it-IT"/>
          </a:p>
        </p:txBody>
      </p:sp>
      <p:sp>
        <p:nvSpPr>
          <p:cNvPr id="7" name="Segnaposto numero diapositiva 6"/>
          <p:cNvSpPr>
            <a:spLocks noGrp="1"/>
          </p:cNvSpPr>
          <p:nvPr>
            <p:ph type="sldNum" sz="quarter" idx="5"/>
          </p:nvPr>
        </p:nvSpPr>
        <p:spPr>
          <a:xfrm>
            <a:off x="4023092" y="9718090"/>
            <a:ext cx="3077739" cy="511572"/>
          </a:xfrm>
          <a:prstGeom prst="rect">
            <a:avLst/>
          </a:prstGeom>
        </p:spPr>
        <p:txBody>
          <a:bodyPr vert="horz" lIns="99048" tIns="49524" rIns="99048" bIns="49524" rtlCol="0" anchor="b"/>
          <a:lstStyle>
            <a:lvl1pPr algn="r">
              <a:defRPr sz="1300"/>
            </a:lvl1pPr>
          </a:lstStyle>
          <a:p>
            <a:fld id="{15499503-FA7F-4E30-BB2D-F70935E8262A}" type="slidenum">
              <a:rPr lang="it-IT" smtClean="0"/>
              <a:t>‹N›</a:t>
            </a:fld>
            <a:endParaRPr lang="it-IT"/>
          </a:p>
        </p:txBody>
      </p:sp>
    </p:spTree>
    <p:extLst>
      <p:ext uri="{BB962C8B-B14F-4D97-AF65-F5344CB8AC3E}">
        <p14:creationId xmlns:p14="http://schemas.microsoft.com/office/powerpoint/2010/main" val="15996295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titolo">
    <p:spTree>
      <p:nvGrpSpPr>
        <p:cNvPr id="1" name=""/>
        <p:cNvGrpSpPr/>
        <p:nvPr/>
      </p:nvGrpSpPr>
      <p:grpSpPr>
        <a:xfrm>
          <a:off x="0" y="0"/>
          <a:ext cx="0" cy="0"/>
          <a:chOff x="0" y="0"/>
          <a:chExt cx="0" cy="0"/>
        </a:xfrm>
      </p:grpSpPr>
      <p:sp>
        <p:nvSpPr>
          <p:cNvPr id="3" name="Sottotitolo 2"/>
          <p:cNvSpPr>
            <a:spLocks noGrp="1"/>
          </p:cNvSpPr>
          <p:nvPr>
            <p:ph type="subTitle" idx="1" hasCustomPrompt="1"/>
          </p:nvPr>
        </p:nvSpPr>
        <p:spPr>
          <a:xfrm>
            <a:off x="1371600" y="2636912"/>
            <a:ext cx="6400800" cy="1752600"/>
          </a:xfrm>
          <a:noFill/>
          <a:ln w="9525">
            <a:noFill/>
            <a:miter lim="800000"/>
            <a:headEnd/>
            <a:tailEnd/>
          </a:ln>
        </p:spPr>
        <p:txBody>
          <a:bodyPr vert="horz" wrap="square" lIns="0" tIns="0" rIns="0" bIns="45720" numCol="1" rtlCol="0" anchor="ctr" anchorCtr="0" compatLnSpc="1">
            <a:prstTxWarp prst="textNoShape">
              <a:avLst/>
            </a:prstTxWarp>
            <a:normAutofit/>
          </a:bodyPr>
          <a:lstStyle>
            <a:lvl1pPr>
              <a:defRPr lang="it-IT" sz="4000" b="0" baseline="0">
                <a:solidFill>
                  <a:schemeClr val="tx1">
                    <a:lumMod val="75000"/>
                    <a:lumOff val="25000"/>
                  </a:schemeClr>
                </a:solidFill>
                <a:latin typeface="Calibri" pitchFamily="34" charset="0"/>
                <a:ea typeface="+mj-ea"/>
                <a:cs typeface="+mj-cs"/>
              </a:defRPr>
            </a:lvl1pPr>
          </a:lstStyle>
          <a:p>
            <a:pPr lvl="0" algn="ctr" fontAlgn="base">
              <a:lnSpc>
                <a:spcPct val="75000"/>
              </a:lnSpc>
              <a:spcBef>
                <a:spcPct val="0"/>
              </a:spcBef>
              <a:spcAft>
                <a:spcPct val="0"/>
              </a:spcAft>
              <a:buNone/>
            </a:pPr>
            <a:r>
              <a:rPr lang="it-IT" dirty="0"/>
              <a:t>REGOLE DI RENDICONTAZIONE</a:t>
            </a:r>
          </a:p>
        </p:txBody>
      </p:sp>
      <p:sp>
        <p:nvSpPr>
          <p:cNvPr id="8" name="Rectangle 10"/>
          <p:cNvSpPr>
            <a:spLocks noChangeArrowheads="1"/>
          </p:cNvSpPr>
          <p:nvPr userDrawn="1"/>
        </p:nvSpPr>
        <p:spPr bwMode="auto">
          <a:xfrm>
            <a:off x="0" y="2348880"/>
            <a:ext cx="9144000" cy="123056"/>
          </a:xfrm>
          <a:prstGeom prst="rect">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10800000" scaled="1"/>
            <a:tileRect/>
          </a:gradFill>
          <a:ln w="127000">
            <a:noFill/>
            <a:miter lim="800000"/>
            <a:headEnd/>
            <a:tailEnd/>
          </a:ln>
          <a:effectLst/>
        </p:spPr>
        <p:txBody>
          <a:bodyPr wrap="none" anchor="ctr"/>
          <a:lstStyle/>
          <a:p>
            <a:pPr algn="l" eaLnBrk="1" hangingPunct="1"/>
            <a:endParaRPr lang="en-GB" sz="8200"/>
          </a:p>
        </p:txBody>
      </p:sp>
      <p:pic>
        <p:nvPicPr>
          <p:cNvPr id="1037" name="Picture 13" descr="L:\ATO-RIN\Progetti Aperti\BSL Temp\AVVIO LAVORI 2015\Project Management GA\Template, Loghi\unibs logo.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884368" y="293658"/>
            <a:ext cx="861502" cy="861502"/>
          </a:xfrm>
          <a:prstGeom prst="rect">
            <a:avLst/>
          </a:prstGeom>
          <a:noFill/>
          <a:extLst>
            <a:ext uri="{909E8E84-426E-40DD-AFC4-6F175D3DCCD1}">
              <a14:hiddenFill xmlns:a14="http://schemas.microsoft.com/office/drawing/2010/main">
                <a:solidFill>
                  <a:srgbClr val="FFFFFF"/>
                </a:solidFill>
              </a14:hiddenFill>
            </a:ext>
          </a:extLst>
        </p:spPr>
      </p:pic>
      <p:sp>
        <p:nvSpPr>
          <p:cNvPr id="13" name="Segnaposto testo 12"/>
          <p:cNvSpPr>
            <a:spLocks noGrp="1"/>
          </p:cNvSpPr>
          <p:nvPr>
            <p:ph type="body" sz="quarter" idx="10" hasCustomPrompt="1"/>
          </p:nvPr>
        </p:nvSpPr>
        <p:spPr>
          <a:xfrm>
            <a:off x="2542016" y="4725144"/>
            <a:ext cx="3767138" cy="288032"/>
          </a:xfrm>
          <a:noFill/>
          <a:ln w="9525">
            <a:noFill/>
            <a:miter lim="800000"/>
            <a:headEnd/>
            <a:tailEnd/>
          </a:ln>
        </p:spPr>
        <p:txBody>
          <a:bodyPr vert="horz" wrap="square" lIns="0" tIns="0" rIns="0" bIns="45720" numCol="1" rtlCol="0" anchor="ctr" anchorCtr="0" compatLnSpc="1">
            <a:prstTxWarp prst="textNoShape">
              <a:avLst/>
            </a:prstTxWarp>
            <a:normAutofit/>
          </a:bodyPr>
          <a:lstStyle>
            <a:lvl1pPr>
              <a:defRPr lang="it-IT" sz="2000" b="0" baseline="0" smtClean="0">
                <a:solidFill>
                  <a:schemeClr val="tx1">
                    <a:lumMod val="75000"/>
                    <a:lumOff val="25000"/>
                  </a:schemeClr>
                </a:solidFill>
                <a:latin typeface="Calibri" pitchFamily="34" charset="0"/>
                <a:ea typeface="+mj-ea"/>
                <a:cs typeface="+mj-cs"/>
              </a:defRPr>
            </a:lvl1pPr>
            <a:lvl2pPr>
              <a:defRPr lang="it-IT" smtClean="0"/>
            </a:lvl2pPr>
            <a:lvl3pPr>
              <a:defRPr lang="it-IT" smtClean="0"/>
            </a:lvl3pPr>
            <a:lvl4pPr>
              <a:defRPr lang="it-IT" smtClean="0"/>
            </a:lvl4pPr>
            <a:lvl5pPr>
              <a:defRPr lang="it-IT"/>
            </a:lvl5pPr>
          </a:lstStyle>
          <a:p>
            <a:pPr lvl="0" algn="ctr" fontAlgn="base">
              <a:lnSpc>
                <a:spcPct val="75000"/>
              </a:lnSpc>
              <a:spcBef>
                <a:spcPct val="0"/>
              </a:spcBef>
              <a:spcAft>
                <a:spcPct val="0"/>
              </a:spcAft>
              <a:buNone/>
            </a:pPr>
            <a:r>
              <a:rPr lang="it-IT" dirty="0"/>
              <a:t>Brescia, 12/11/2015</a:t>
            </a:r>
          </a:p>
        </p:txBody>
      </p:sp>
      <p:sp>
        <p:nvSpPr>
          <p:cNvPr id="17" name="CasellaDiTesto 16"/>
          <p:cNvSpPr txBox="1"/>
          <p:nvPr userDrawn="1"/>
        </p:nvSpPr>
        <p:spPr>
          <a:xfrm>
            <a:off x="3059832" y="404664"/>
            <a:ext cx="5328592" cy="1519966"/>
          </a:xfrm>
          <a:prstGeom prst="rect">
            <a:avLst/>
          </a:prstGeom>
          <a:noFill/>
          <a:ln w="9525">
            <a:noFill/>
            <a:miter lim="800000"/>
            <a:headEnd/>
            <a:tailEnd/>
          </a:ln>
        </p:spPr>
        <p:txBody>
          <a:bodyPr vert="horz" wrap="square" lIns="0" tIns="0" rIns="0" bIns="45720" numCol="1" rtlCol="0" anchor="ctr" anchorCtr="0" compatLnSpc="1">
            <a:prstTxWarp prst="textNoShape">
              <a:avLst/>
            </a:prstTxWarp>
            <a:normAutofit/>
          </a:bodyPr>
          <a:lstStyle>
            <a:lvl1pPr lvl="0" algn="ctr" fontAlgn="base">
              <a:lnSpc>
                <a:spcPct val="75000"/>
              </a:lnSpc>
              <a:spcBef>
                <a:spcPct val="0"/>
              </a:spcBef>
              <a:spcAft>
                <a:spcPct val="0"/>
              </a:spcAft>
              <a:buNone/>
              <a:defRPr sz="4800" b="0">
                <a:solidFill>
                  <a:schemeClr val="tx1">
                    <a:lumMod val="65000"/>
                    <a:lumOff val="35000"/>
                  </a:schemeClr>
                </a:solidFill>
                <a:latin typeface="Calibri" pitchFamily="34" charset="0"/>
                <a:ea typeface="+mj-ea"/>
                <a:cs typeface="+mj-cs"/>
              </a:defRPr>
            </a:lvl1pPr>
          </a:lstStyle>
          <a:p>
            <a:pPr lvl="0">
              <a:lnSpc>
                <a:spcPct val="100000"/>
              </a:lnSpc>
            </a:pPr>
            <a:r>
              <a:rPr lang="it-IT" sz="4800" b="1" i="0" u="none" strike="noStrike" kern="1200" baseline="0" dirty="0">
                <a:solidFill>
                  <a:schemeClr val="tx1">
                    <a:lumMod val="65000"/>
                    <a:lumOff val="35000"/>
                  </a:schemeClr>
                </a:solidFill>
                <a:latin typeface="Calibri" pitchFamily="34" charset="0"/>
                <a:ea typeface="+mj-ea"/>
                <a:cs typeface="+mj-cs"/>
              </a:rPr>
              <a:t>SMART AGING</a:t>
            </a:r>
            <a:endParaRPr lang="it-IT" sz="2000" i="1" dirty="0">
              <a:solidFill>
                <a:schemeClr val="tx1">
                  <a:lumMod val="75000"/>
                  <a:lumOff val="25000"/>
                </a:schemeClr>
              </a:solidFill>
            </a:endParaRPr>
          </a:p>
        </p:txBody>
      </p:sp>
      <p:pic>
        <p:nvPicPr>
          <p:cNvPr id="2" name="Immagin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72998" y="620688"/>
            <a:ext cx="2525728" cy="631432"/>
          </a:xfrm>
          <a:prstGeom prst="rect">
            <a:avLst/>
          </a:prstGeom>
        </p:spPr>
      </p:pic>
    </p:spTree>
    <p:extLst>
      <p:ext uri="{BB962C8B-B14F-4D97-AF65-F5344CB8AC3E}">
        <p14:creationId xmlns:p14="http://schemas.microsoft.com/office/powerpoint/2010/main" val="26754291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BA3AC6AB-10C6-4455-98E4-B18794A2C96C}" type="datetime1">
              <a:rPr lang="it-IT" smtClean="0"/>
              <a:t>15/11/2021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5659467-C715-45CA-988F-5793C3CAF1CB}" type="slidenum">
              <a:rPr lang="it-IT" smtClean="0"/>
              <a:t>‹N›</a:t>
            </a:fld>
            <a:endParaRPr lang="it-IT"/>
          </a:p>
        </p:txBody>
      </p:sp>
    </p:spTree>
    <p:extLst>
      <p:ext uri="{BB962C8B-B14F-4D97-AF65-F5344CB8AC3E}">
        <p14:creationId xmlns:p14="http://schemas.microsoft.com/office/powerpoint/2010/main" val="30938954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1464E09C-3ACC-42E8-A89C-700B4034CB18}" type="datetime1">
              <a:rPr lang="it-IT" smtClean="0"/>
              <a:t>15/11/2021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5659467-C715-45CA-988F-5793C3CAF1CB}" type="slidenum">
              <a:rPr lang="it-IT" smtClean="0"/>
              <a:t>‹N›</a:t>
            </a:fld>
            <a:endParaRPr lang="it-IT"/>
          </a:p>
        </p:txBody>
      </p:sp>
    </p:spTree>
    <p:extLst>
      <p:ext uri="{BB962C8B-B14F-4D97-AF65-F5344CB8AC3E}">
        <p14:creationId xmlns:p14="http://schemas.microsoft.com/office/powerpoint/2010/main" val="19996728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99354F97-F833-4138-8AAA-66820CC5D488}" type="datetimeFigureOut">
              <a:rPr lang="it-IT" smtClean="0"/>
              <a:t>15/11/2021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534545B-CEB7-4002-B102-5FCFBA3F3E8E}" type="slidenum">
              <a:rPr lang="it-IT" smtClean="0"/>
              <a:t>‹N›</a:t>
            </a:fld>
            <a:endParaRPr lang="it-IT"/>
          </a:p>
        </p:txBody>
      </p:sp>
    </p:spTree>
    <p:extLst>
      <p:ext uri="{BB962C8B-B14F-4D97-AF65-F5344CB8AC3E}">
        <p14:creationId xmlns:p14="http://schemas.microsoft.com/office/powerpoint/2010/main" val="40124843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99354F97-F833-4138-8AAA-66820CC5D488}" type="datetimeFigureOut">
              <a:rPr lang="it-IT" smtClean="0"/>
              <a:t>15/11/2021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534545B-CEB7-4002-B102-5FCFBA3F3E8E}" type="slidenum">
              <a:rPr lang="it-IT" smtClean="0"/>
              <a:t>‹N›</a:t>
            </a:fld>
            <a:endParaRPr lang="it-IT"/>
          </a:p>
        </p:txBody>
      </p:sp>
    </p:spTree>
    <p:extLst>
      <p:ext uri="{BB962C8B-B14F-4D97-AF65-F5344CB8AC3E}">
        <p14:creationId xmlns:p14="http://schemas.microsoft.com/office/powerpoint/2010/main" val="20266828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99354F97-F833-4138-8AAA-66820CC5D488}" type="datetimeFigureOut">
              <a:rPr lang="it-IT" smtClean="0"/>
              <a:t>15/11/2021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534545B-CEB7-4002-B102-5FCFBA3F3E8E}" type="slidenum">
              <a:rPr lang="it-IT" smtClean="0"/>
              <a:t>‹N›</a:t>
            </a:fld>
            <a:endParaRPr lang="it-IT"/>
          </a:p>
        </p:txBody>
      </p:sp>
    </p:spTree>
    <p:extLst>
      <p:ext uri="{BB962C8B-B14F-4D97-AF65-F5344CB8AC3E}">
        <p14:creationId xmlns:p14="http://schemas.microsoft.com/office/powerpoint/2010/main" val="17523763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99354F97-F833-4138-8AAA-66820CC5D488}" type="datetimeFigureOut">
              <a:rPr lang="it-IT" smtClean="0"/>
              <a:t>15/11/2021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534545B-CEB7-4002-B102-5FCFBA3F3E8E}" type="slidenum">
              <a:rPr lang="it-IT" smtClean="0"/>
              <a:t>‹N›</a:t>
            </a:fld>
            <a:endParaRPr lang="it-IT"/>
          </a:p>
        </p:txBody>
      </p:sp>
    </p:spTree>
    <p:extLst>
      <p:ext uri="{BB962C8B-B14F-4D97-AF65-F5344CB8AC3E}">
        <p14:creationId xmlns:p14="http://schemas.microsoft.com/office/powerpoint/2010/main" val="18859220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99354F97-F833-4138-8AAA-66820CC5D488}" type="datetimeFigureOut">
              <a:rPr lang="it-IT" smtClean="0"/>
              <a:t>15/11/2021</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F534545B-CEB7-4002-B102-5FCFBA3F3E8E}" type="slidenum">
              <a:rPr lang="it-IT" smtClean="0"/>
              <a:t>‹N›</a:t>
            </a:fld>
            <a:endParaRPr lang="it-IT"/>
          </a:p>
        </p:txBody>
      </p:sp>
    </p:spTree>
    <p:extLst>
      <p:ext uri="{BB962C8B-B14F-4D97-AF65-F5344CB8AC3E}">
        <p14:creationId xmlns:p14="http://schemas.microsoft.com/office/powerpoint/2010/main" val="27678601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99354F97-F833-4138-8AAA-66820CC5D488}" type="datetimeFigureOut">
              <a:rPr lang="it-IT" smtClean="0"/>
              <a:t>15/11/2021</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F534545B-CEB7-4002-B102-5FCFBA3F3E8E}" type="slidenum">
              <a:rPr lang="it-IT" smtClean="0"/>
              <a:t>‹N›</a:t>
            </a:fld>
            <a:endParaRPr lang="it-IT"/>
          </a:p>
        </p:txBody>
      </p:sp>
    </p:spTree>
    <p:extLst>
      <p:ext uri="{BB962C8B-B14F-4D97-AF65-F5344CB8AC3E}">
        <p14:creationId xmlns:p14="http://schemas.microsoft.com/office/powerpoint/2010/main" val="34663636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99354F97-F833-4138-8AAA-66820CC5D488}" type="datetimeFigureOut">
              <a:rPr lang="it-IT" smtClean="0"/>
              <a:t>15/11/2021</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F534545B-CEB7-4002-B102-5FCFBA3F3E8E}" type="slidenum">
              <a:rPr lang="it-IT" smtClean="0"/>
              <a:t>‹N›</a:t>
            </a:fld>
            <a:endParaRPr lang="it-IT"/>
          </a:p>
        </p:txBody>
      </p:sp>
    </p:spTree>
    <p:extLst>
      <p:ext uri="{BB962C8B-B14F-4D97-AF65-F5344CB8AC3E}">
        <p14:creationId xmlns:p14="http://schemas.microsoft.com/office/powerpoint/2010/main" val="37096588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99354F97-F833-4138-8AAA-66820CC5D488}" type="datetimeFigureOut">
              <a:rPr lang="it-IT" smtClean="0"/>
              <a:t>15/11/2021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534545B-CEB7-4002-B102-5FCFBA3F3E8E}" type="slidenum">
              <a:rPr lang="it-IT" smtClean="0"/>
              <a:t>‹N›</a:t>
            </a:fld>
            <a:endParaRPr lang="it-IT"/>
          </a:p>
        </p:txBody>
      </p:sp>
    </p:spTree>
    <p:extLst>
      <p:ext uri="{BB962C8B-B14F-4D97-AF65-F5344CB8AC3E}">
        <p14:creationId xmlns:p14="http://schemas.microsoft.com/office/powerpoint/2010/main" val="27303687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2051720" y="0"/>
            <a:ext cx="6984776" cy="878144"/>
          </a:xfrm>
          <a:noFill/>
          <a:ln w="9525">
            <a:noFill/>
            <a:miter lim="800000"/>
            <a:headEnd/>
            <a:tailEnd/>
          </a:ln>
        </p:spPr>
        <p:txBody>
          <a:bodyPr vert="horz" wrap="square" lIns="0" tIns="0" rIns="0" bIns="45720" numCol="1" rtlCol="0" anchor="ctr" anchorCtr="0" compatLnSpc="1">
            <a:prstTxWarp prst="textNoShape">
              <a:avLst/>
            </a:prstTxWarp>
            <a:normAutofit/>
          </a:bodyPr>
          <a:lstStyle>
            <a:lvl1pPr>
              <a:defRPr lang="it-IT" sz="3200" b="1">
                <a:solidFill>
                  <a:schemeClr val="tx1">
                    <a:lumMod val="75000"/>
                    <a:lumOff val="25000"/>
                  </a:schemeClr>
                </a:solidFill>
                <a:latin typeface="Calibri" pitchFamily="34" charset="0"/>
              </a:defRPr>
            </a:lvl1pPr>
          </a:lstStyle>
          <a:p>
            <a:pPr lvl="0" fontAlgn="base">
              <a:lnSpc>
                <a:spcPct val="75000"/>
              </a:lnSpc>
              <a:spcAft>
                <a:spcPct val="0"/>
              </a:spcAft>
            </a:pPr>
            <a:r>
              <a:rPr lang="it-IT" dirty="0"/>
              <a:t>Fare clic per modificare lo stile del titolo</a:t>
            </a:r>
          </a:p>
        </p:txBody>
      </p:sp>
      <p:sp>
        <p:nvSpPr>
          <p:cNvPr id="3" name="Segnaposto contenuto 2"/>
          <p:cNvSpPr>
            <a:spLocks noGrp="1"/>
          </p:cNvSpPr>
          <p:nvPr>
            <p:ph idx="1"/>
          </p:nvPr>
        </p:nvSpPr>
        <p:spPr>
          <a:xfrm>
            <a:off x="457200" y="1196752"/>
            <a:ext cx="8229600" cy="4680520"/>
          </a:xfrm>
          <a:noFill/>
          <a:ln w="9525">
            <a:noFill/>
            <a:miter lim="800000"/>
            <a:headEnd/>
            <a:tailEnd/>
          </a:ln>
        </p:spPr>
        <p:txBody>
          <a:bodyPr vert="horz" wrap="square" lIns="0" tIns="0" rIns="0" bIns="45720" numCol="1" rtlCol="0" anchor="t" anchorCtr="0" compatLnSpc="1">
            <a:prstTxWarp prst="textNoShape">
              <a:avLst/>
            </a:prstTxWarp>
            <a:normAutofit/>
          </a:bodyPr>
          <a:lstStyle>
            <a:lvl1pPr marL="342900" indent="-342900" algn="l">
              <a:buFont typeface="Wingdings" pitchFamily="2" charset="2"/>
              <a:buChar char="§"/>
              <a:defRPr lang="it-IT" sz="2800" b="0" i="1" smtClean="0">
                <a:solidFill>
                  <a:srgbClr val="0070C0"/>
                </a:solidFill>
                <a:latin typeface="Calibri" pitchFamily="34" charset="0"/>
                <a:ea typeface="+mj-ea"/>
                <a:cs typeface="+mj-cs"/>
              </a:defRPr>
            </a:lvl1pPr>
            <a:lvl2pPr marL="742950" indent="-285750">
              <a:buFont typeface="Courier New" pitchFamily="49" charset="0"/>
              <a:buChar char="o"/>
              <a:defRPr lang="it-IT" sz="2000" smtClean="0">
                <a:solidFill>
                  <a:schemeClr val="tx1">
                    <a:lumMod val="75000"/>
                    <a:lumOff val="25000"/>
                  </a:schemeClr>
                </a:solidFill>
              </a:defRPr>
            </a:lvl2pPr>
            <a:lvl3pPr marL="1143000" indent="-228600">
              <a:buFont typeface="Wingdings" pitchFamily="2" charset="2"/>
              <a:buChar char="§"/>
              <a:defRPr lang="it-IT" sz="1800" smtClean="0">
                <a:solidFill>
                  <a:schemeClr val="tx1">
                    <a:lumMod val="75000"/>
                    <a:lumOff val="25000"/>
                  </a:schemeClr>
                </a:solidFill>
              </a:defRPr>
            </a:lvl3pPr>
            <a:lvl4pPr>
              <a:defRPr lang="it-IT" sz="1600" smtClean="0">
                <a:solidFill>
                  <a:schemeClr val="tx1">
                    <a:lumMod val="75000"/>
                    <a:lumOff val="25000"/>
                  </a:schemeClr>
                </a:solidFill>
              </a:defRPr>
            </a:lvl4pPr>
            <a:lvl5pPr>
              <a:defRPr lang="it-IT" sz="1600">
                <a:solidFill>
                  <a:schemeClr val="tx1">
                    <a:lumMod val="75000"/>
                    <a:lumOff val="25000"/>
                  </a:schemeClr>
                </a:solidFill>
              </a:defRPr>
            </a:lvl5pPr>
          </a:lstStyle>
          <a:p>
            <a:pPr lvl="0" algn="ctr" fontAlgn="base">
              <a:lnSpc>
                <a:spcPct val="75000"/>
              </a:lnSpc>
              <a:spcBef>
                <a:spcPct val="0"/>
              </a:spcBef>
              <a:spcAft>
                <a:spcPct val="0"/>
              </a:spcAft>
              <a:buNone/>
            </a:pPr>
            <a:r>
              <a:rPr lang="it-IT" dirty="0"/>
              <a:t>Fare clic per modificare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4" name="Segnaposto data 3"/>
          <p:cNvSpPr>
            <a:spLocks noGrp="1"/>
          </p:cNvSpPr>
          <p:nvPr>
            <p:ph type="dt" sz="half" idx="10"/>
          </p:nvPr>
        </p:nvSpPr>
        <p:spPr>
          <a:xfrm>
            <a:off x="457200" y="6237312"/>
            <a:ext cx="2133600" cy="365125"/>
          </a:xfrm>
        </p:spPr>
        <p:txBody>
          <a:bodyPr/>
          <a:lstStyle>
            <a:lvl1pPr>
              <a:defRPr>
                <a:solidFill>
                  <a:schemeClr val="tx1">
                    <a:lumMod val="65000"/>
                    <a:lumOff val="35000"/>
                  </a:schemeClr>
                </a:solidFill>
              </a:defRPr>
            </a:lvl1pPr>
          </a:lstStyle>
          <a:p>
            <a:fld id="{8D88A192-9E2C-4AA5-B1E6-091D6EAFB273}" type="datetime1">
              <a:rPr lang="it-IT" smtClean="0"/>
              <a:pPr/>
              <a:t>15/11/2021</a:t>
            </a:fld>
            <a:endParaRPr lang="it-IT" dirty="0"/>
          </a:p>
        </p:txBody>
      </p:sp>
      <p:sp>
        <p:nvSpPr>
          <p:cNvPr id="6" name="Segnaposto numero diapositiva 5"/>
          <p:cNvSpPr>
            <a:spLocks noGrp="1"/>
          </p:cNvSpPr>
          <p:nvPr>
            <p:ph type="sldNum" sz="quarter" idx="12"/>
          </p:nvPr>
        </p:nvSpPr>
        <p:spPr>
          <a:xfrm>
            <a:off x="6553200" y="6237312"/>
            <a:ext cx="2133600" cy="365125"/>
          </a:xfrm>
        </p:spPr>
        <p:txBody>
          <a:bodyPr/>
          <a:lstStyle>
            <a:lvl1pPr>
              <a:defRPr>
                <a:solidFill>
                  <a:schemeClr val="tx1">
                    <a:lumMod val="65000"/>
                    <a:lumOff val="35000"/>
                  </a:schemeClr>
                </a:solidFill>
              </a:defRPr>
            </a:lvl1pPr>
          </a:lstStyle>
          <a:p>
            <a:fld id="{F5659467-C715-45CA-988F-5793C3CAF1CB}" type="slidenum">
              <a:rPr lang="it-IT" smtClean="0"/>
              <a:pPr/>
              <a:t>‹N›</a:t>
            </a:fld>
            <a:endParaRPr lang="it-IT"/>
          </a:p>
        </p:txBody>
      </p:sp>
      <p:sp>
        <p:nvSpPr>
          <p:cNvPr id="10" name="Rectangle 10"/>
          <p:cNvSpPr>
            <a:spLocks noChangeArrowheads="1"/>
          </p:cNvSpPr>
          <p:nvPr userDrawn="1"/>
        </p:nvSpPr>
        <p:spPr bwMode="auto">
          <a:xfrm>
            <a:off x="0" y="908720"/>
            <a:ext cx="9144000" cy="123056"/>
          </a:xfrm>
          <a:prstGeom prst="rect">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10800000" scaled="1"/>
            <a:tileRect/>
          </a:gradFill>
          <a:ln w="127000">
            <a:noFill/>
            <a:miter lim="800000"/>
            <a:headEnd/>
            <a:tailEnd/>
          </a:ln>
          <a:effectLst/>
        </p:spPr>
        <p:txBody>
          <a:bodyPr wrap="none" anchor="ctr"/>
          <a:lstStyle/>
          <a:p>
            <a:pPr algn="l" eaLnBrk="1" hangingPunct="1"/>
            <a:endParaRPr lang="en-GB" sz="8200"/>
          </a:p>
        </p:txBody>
      </p:sp>
      <p:sp>
        <p:nvSpPr>
          <p:cNvPr id="11" name="Rectangle 10"/>
          <p:cNvSpPr>
            <a:spLocks noChangeArrowheads="1"/>
          </p:cNvSpPr>
          <p:nvPr userDrawn="1"/>
        </p:nvSpPr>
        <p:spPr bwMode="auto">
          <a:xfrm>
            <a:off x="0" y="6734944"/>
            <a:ext cx="9144000" cy="123056"/>
          </a:xfrm>
          <a:prstGeom prst="rect">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0" scaled="1"/>
            <a:tileRect/>
          </a:gradFill>
          <a:ln w="127000">
            <a:noFill/>
            <a:miter lim="800000"/>
            <a:headEnd/>
            <a:tailEnd/>
          </a:ln>
          <a:effectLst/>
        </p:spPr>
        <p:txBody>
          <a:bodyPr wrap="none" anchor="ctr"/>
          <a:lstStyle/>
          <a:p>
            <a:pPr algn="l" eaLnBrk="1" hangingPunct="1"/>
            <a:endParaRPr lang="en-GB" sz="8200"/>
          </a:p>
        </p:txBody>
      </p:sp>
    </p:spTree>
    <p:extLst>
      <p:ext uri="{BB962C8B-B14F-4D97-AF65-F5344CB8AC3E}">
        <p14:creationId xmlns:p14="http://schemas.microsoft.com/office/powerpoint/2010/main" val="862428982"/>
      </p:ext>
    </p:extLst>
  </p:cSld>
  <p:clrMapOvr>
    <a:masterClrMapping/>
  </p:clrMapOvr>
  <p:hf hdr="0" ftr="0"/>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99354F97-F833-4138-8AAA-66820CC5D488}" type="datetimeFigureOut">
              <a:rPr lang="it-IT" smtClean="0"/>
              <a:t>15/11/2021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534545B-CEB7-4002-B102-5FCFBA3F3E8E}" type="slidenum">
              <a:rPr lang="it-IT" smtClean="0"/>
              <a:t>‹N›</a:t>
            </a:fld>
            <a:endParaRPr lang="it-IT"/>
          </a:p>
        </p:txBody>
      </p:sp>
    </p:spTree>
    <p:extLst>
      <p:ext uri="{BB962C8B-B14F-4D97-AF65-F5344CB8AC3E}">
        <p14:creationId xmlns:p14="http://schemas.microsoft.com/office/powerpoint/2010/main" val="137193123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99354F97-F833-4138-8AAA-66820CC5D488}" type="datetimeFigureOut">
              <a:rPr lang="it-IT" smtClean="0"/>
              <a:t>15/11/2021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534545B-CEB7-4002-B102-5FCFBA3F3E8E}" type="slidenum">
              <a:rPr lang="it-IT" smtClean="0"/>
              <a:t>‹N›</a:t>
            </a:fld>
            <a:endParaRPr lang="it-IT"/>
          </a:p>
        </p:txBody>
      </p:sp>
    </p:spTree>
    <p:extLst>
      <p:ext uri="{BB962C8B-B14F-4D97-AF65-F5344CB8AC3E}">
        <p14:creationId xmlns:p14="http://schemas.microsoft.com/office/powerpoint/2010/main" val="24985545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99354F97-F833-4138-8AAA-66820CC5D488}" type="datetimeFigureOut">
              <a:rPr lang="it-IT" smtClean="0"/>
              <a:t>15/11/2021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534545B-CEB7-4002-B102-5FCFBA3F3E8E}" type="slidenum">
              <a:rPr lang="it-IT" smtClean="0"/>
              <a:t>‹N›</a:t>
            </a:fld>
            <a:endParaRPr lang="it-IT"/>
          </a:p>
        </p:txBody>
      </p:sp>
    </p:spTree>
    <p:extLst>
      <p:ext uri="{BB962C8B-B14F-4D97-AF65-F5344CB8AC3E}">
        <p14:creationId xmlns:p14="http://schemas.microsoft.com/office/powerpoint/2010/main" val="2117220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46D47E6C-517D-4313-9FC0-7082C0532131}" type="datetime1">
              <a:rPr lang="it-IT" smtClean="0"/>
              <a:t>15/11/2021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5659467-C715-45CA-988F-5793C3CAF1CB}" type="slidenum">
              <a:rPr lang="it-IT" smtClean="0"/>
              <a:t>‹N›</a:t>
            </a:fld>
            <a:endParaRPr lang="it-IT"/>
          </a:p>
        </p:txBody>
      </p:sp>
    </p:spTree>
    <p:extLst>
      <p:ext uri="{BB962C8B-B14F-4D97-AF65-F5344CB8AC3E}">
        <p14:creationId xmlns:p14="http://schemas.microsoft.com/office/powerpoint/2010/main" val="32363405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dirty="0"/>
              <a:t>Fare clic per modificare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FB0DF971-EA36-43DB-9D43-66047693C289}" type="datetime1">
              <a:rPr lang="it-IT" smtClean="0"/>
              <a:t>15/11/2021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5659467-C715-45CA-988F-5793C3CAF1CB}" type="slidenum">
              <a:rPr lang="it-IT" smtClean="0"/>
              <a:t>‹N›</a:t>
            </a:fld>
            <a:endParaRPr lang="it-IT"/>
          </a:p>
        </p:txBody>
      </p:sp>
    </p:spTree>
    <p:extLst>
      <p:ext uri="{BB962C8B-B14F-4D97-AF65-F5344CB8AC3E}">
        <p14:creationId xmlns:p14="http://schemas.microsoft.com/office/powerpoint/2010/main" val="2401673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57B1F561-8AEA-481F-A9BC-2A42C7DFF4E0}" type="datetime1">
              <a:rPr lang="it-IT" smtClean="0"/>
              <a:t>15/11/2021</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F5659467-C715-45CA-988F-5793C3CAF1CB}" type="slidenum">
              <a:rPr lang="it-IT" smtClean="0"/>
              <a:t>‹N›</a:t>
            </a:fld>
            <a:endParaRPr lang="it-IT"/>
          </a:p>
        </p:txBody>
      </p:sp>
    </p:spTree>
    <p:extLst>
      <p:ext uri="{BB962C8B-B14F-4D97-AF65-F5344CB8AC3E}">
        <p14:creationId xmlns:p14="http://schemas.microsoft.com/office/powerpoint/2010/main" val="10887320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2B6C0C3C-136E-48D5-B63D-D7E17E633D1B}" type="datetime1">
              <a:rPr lang="it-IT" smtClean="0"/>
              <a:t>15/11/2021</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F5659467-C715-45CA-988F-5793C3CAF1CB}" type="slidenum">
              <a:rPr lang="it-IT" smtClean="0"/>
              <a:t>‹N›</a:t>
            </a:fld>
            <a:endParaRPr lang="it-IT"/>
          </a:p>
        </p:txBody>
      </p:sp>
    </p:spTree>
    <p:extLst>
      <p:ext uri="{BB962C8B-B14F-4D97-AF65-F5344CB8AC3E}">
        <p14:creationId xmlns:p14="http://schemas.microsoft.com/office/powerpoint/2010/main" val="3261255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0FE93164-BDAE-4BCF-8386-BDB45E1EFF8F}" type="datetime1">
              <a:rPr lang="it-IT" smtClean="0"/>
              <a:t>15/11/2021</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F5659467-C715-45CA-988F-5793C3CAF1CB}" type="slidenum">
              <a:rPr lang="it-IT" smtClean="0"/>
              <a:t>‹N›</a:t>
            </a:fld>
            <a:endParaRPr lang="it-IT"/>
          </a:p>
        </p:txBody>
      </p:sp>
    </p:spTree>
    <p:extLst>
      <p:ext uri="{BB962C8B-B14F-4D97-AF65-F5344CB8AC3E}">
        <p14:creationId xmlns:p14="http://schemas.microsoft.com/office/powerpoint/2010/main" val="554767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B07A252B-4AB1-4653-B094-04552C44F670}" type="datetime1">
              <a:rPr lang="it-IT" smtClean="0"/>
              <a:t>15/11/2021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5659467-C715-45CA-988F-5793C3CAF1CB}" type="slidenum">
              <a:rPr lang="it-IT" smtClean="0"/>
              <a:t>‹N›</a:t>
            </a:fld>
            <a:endParaRPr lang="it-IT"/>
          </a:p>
        </p:txBody>
      </p:sp>
    </p:spTree>
    <p:extLst>
      <p:ext uri="{BB962C8B-B14F-4D97-AF65-F5344CB8AC3E}">
        <p14:creationId xmlns:p14="http://schemas.microsoft.com/office/powerpoint/2010/main" val="23227192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F3CEB5B5-A3C8-4157-A8B7-DEF577ABD505}" type="datetime1">
              <a:rPr lang="it-IT" smtClean="0"/>
              <a:t>15/11/2021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5659467-C715-45CA-988F-5793C3CAF1CB}" type="slidenum">
              <a:rPr lang="it-IT" smtClean="0"/>
              <a:t>‹N›</a:t>
            </a:fld>
            <a:endParaRPr lang="it-IT"/>
          </a:p>
        </p:txBody>
      </p:sp>
    </p:spTree>
    <p:extLst>
      <p:ext uri="{BB962C8B-B14F-4D97-AF65-F5344CB8AC3E}">
        <p14:creationId xmlns:p14="http://schemas.microsoft.com/office/powerpoint/2010/main" val="2113477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9066DA-6E8A-485D-8601-DAF1986275C6}" type="datetime1">
              <a:rPr lang="it-IT" smtClean="0"/>
              <a:t>15/11/2021</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659467-C715-45CA-988F-5793C3CAF1CB}" type="slidenum">
              <a:rPr lang="it-IT" smtClean="0"/>
              <a:t>‹N›</a:t>
            </a:fld>
            <a:endParaRPr lang="it-IT"/>
          </a:p>
        </p:txBody>
      </p:sp>
    </p:spTree>
    <p:extLst>
      <p:ext uri="{BB962C8B-B14F-4D97-AF65-F5344CB8AC3E}">
        <p14:creationId xmlns:p14="http://schemas.microsoft.com/office/powerpoint/2010/main" val="19681427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354F97-F833-4138-8AAA-66820CC5D488}" type="datetimeFigureOut">
              <a:rPr lang="it-IT" smtClean="0"/>
              <a:t>15/11/2021</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34545B-CEB7-4002-B102-5FCFBA3F3E8E}" type="slidenum">
              <a:rPr lang="it-IT" smtClean="0"/>
              <a:t>‹N›</a:t>
            </a:fld>
            <a:endParaRPr lang="it-IT"/>
          </a:p>
        </p:txBody>
      </p:sp>
    </p:spTree>
    <p:extLst>
      <p:ext uri="{BB962C8B-B14F-4D97-AF65-F5344CB8AC3E}">
        <p14:creationId xmlns:p14="http://schemas.microsoft.com/office/powerpoint/2010/main" val="36987923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hyperlink" Target="mailto:roberto.protopapa@unibs.it" TargetMode="External"/><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image" Target="../media/image3.emf"/></Relationships>
</file>

<file path=ppt/slides/_rels/slide3.xml.rels><?xml version="1.0" encoding="UTF-8" standalone="yes"?>
<Relationships xmlns="http://schemas.openxmlformats.org/package/2006/relationships"><Relationship Id="rId2" Type="http://schemas.openxmlformats.org/officeDocument/2006/relationships/hyperlink" Target="https://www.gea.mur.gov.i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lapiccolacasa.blogspot.com/2012/10/e-online-lintervista-che-mi-ha-fatto.html" TargetMode="External"/><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9AFDB60-2C1A-42B0-9A25-2F0221C2F45D}"/>
              </a:ext>
            </a:extLst>
          </p:cNvPr>
          <p:cNvSpPr>
            <a:spLocks noGrp="1"/>
          </p:cNvSpPr>
          <p:nvPr>
            <p:ph type="title"/>
          </p:nvPr>
        </p:nvSpPr>
        <p:spPr>
          <a:xfrm>
            <a:off x="2051720" y="0"/>
            <a:ext cx="6912768" cy="620688"/>
          </a:xfrm>
        </p:spPr>
        <p:txBody>
          <a:bodyPr>
            <a:normAutofit fontScale="90000"/>
          </a:bodyPr>
          <a:lstStyle/>
          <a:p>
            <a:br>
              <a:rPr lang="en-US" dirty="0"/>
            </a:br>
            <a:br>
              <a:rPr lang="en-US" dirty="0"/>
            </a:br>
            <a:endParaRPr lang="it-IT" dirty="0"/>
          </a:p>
        </p:txBody>
      </p:sp>
      <p:sp>
        <p:nvSpPr>
          <p:cNvPr id="3" name="Segnaposto contenuto 2">
            <a:extLst>
              <a:ext uri="{FF2B5EF4-FFF2-40B4-BE49-F238E27FC236}">
                <a16:creationId xmlns:a16="http://schemas.microsoft.com/office/drawing/2014/main" id="{936D737B-F780-4DAF-B508-77FBCC0B299C}"/>
              </a:ext>
            </a:extLst>
          </p:cNvPr>
          <p:cNvSpPr>
            <a:spLocks noGrp="1"/>
          </p:cNvSpPr>
          <p:nvPr>
            <p:ph idx="1"/>
          </p:nvPr>
        </p:nvSpPr>
        <p:spPr/>
        <p:txBody>
          <a:bodyPr>
            <a:normAutofit/>
          </a:bodyPr>
          <a:lstStyle/>
          <a:p>
            <a:pPr marL="0" lvl="0" indent="0" algn="ctr">
              <a:buNone/>
            </a:pPr>
            <a:endParaRPr lang="it-IT" b="1" dirty="0"/>
          </a:p>
          <a:p>
            <a:pPr marL="0" lvl="0" indent="0" algn="ctr">
              <a:buNone/>
            </a:pPr>
            <a:r>
              <a:rPr lang="it-IT" sz="2200" dirty="0">
                <a:solidFill>
                  <a:prstClr val="black">
                    <a:lumMod val="75000"/>
                    <a:lumOff val="25000"/>
                  </a:prstClr>
                </a:solidFill>
              </a:rPr>
              <a:t>FONDO ITALIANO PER LA SCIENZA</a:t>
            </a:r>
          </a:p>
          <a:p>
            <a:pPr marL="0" lvl="0" indent="0" algn="ctr">
              <a:buNone/>
            </a:pPr>
            <a:r>
              <a:rPr lang="it-IT" sz="2200" dirty="0">
                <a:solidFill>
                  <a:prstClr val="black">
                    <a:lumMod val="75000"/>
                    <a:lumOff val="25000"/>
                  </a:prstClr>
                </a:solidFill>
              </a:rPr>
              <a:t>(D.D. N. 2281 DEL 28/09/2021)</a:t>
            </a:r>
          </a:p>
          <a:p>
            <a:pPr marL="0" lvl="0" indent="0" algn="ctr">
              <a:buNone/>
            </a:pPr>
            <a:r>
              <a:rPr lang="it-IT" sz="3600" dirty="0">
                <a:solidFill>
                  <a:prstClr val="black">
                    <a:lumMod val="75000"/>
                    <a:lumOff val="25000"/>
                  </a:prstClr>
                </a:solidFill>
              </a:rPr>
              <a:t>Linee guida </a:t>
            </a:r>
          </a:p>
          <a:p>
            <a:pPr marL="0" lvl="0" indent="0" algn="ctr">
              <a:buNone/>
            </a:pPr>
            <a:r>
              <a:rPr lang="it-IT" sz="3600" dirty="0">
                <a:solidFill>
                  <a:prstClr val="black">
                    <a:lumMod val="75000"/>
                    <a:lumOff val="25000"/>
                  </a:prstClr>
                </a:solidFill>
              </a:rPr>
              <a:t>per la Rendicontazione  </a:t>
            </a:r>
          </a:p>
          <a:p>
            <a:pPr marL="0" lvl="0" indent="0" algn="ctr">
              <a:buNone/>
            </a:pPr>
            <a:r>
              <a:rPr lang="it-IT" sz="3600" dirty="0">
                <a:solidFill>
                  <a:prstClr val="black">
                    <a:lumMod val="75000"/>
                    <a:lumOff val="25000"/>
                  </a:prstClr>
                </a:solidFill>
              </a:rPr>
              <a:t>e la Valutazione</a:t>
            </a:r>
          </a:p>
          <a:p>
            <a:endParaRPr lang="it-IT" dirty="0"/>
          </a:p>
        </p:txBody>
      </p:sp>
      <p:sp>
        <p:nvSpPr>
          <p:cNvPr id="4" name="Segnaposto data 3">
            <a:extLst>
              <a:ext uri="{FF2B5EF4-FFF2-40B4-BE49-F238E27FC236}">
                <a16:creationId xmlns:a16="http://schemas.microsoft.com/office/drawing/2014/main" id="{D4C05398-C1FC-4618-AD1C-959C512F5FDD}"/>
              </a:ext>
            </a:extLst>
          </p:cNvPr>
          <p:cNvSpPr>
            <a:spLocks noGrp="1"/>
          </p:cNvSpPr>
          <p:nvPr>
            <p:ph type="dt" sz="half" idx="10"/>
          </p:nvPr>
        </p:nvSpPr>
        <p:spPr/>
        <p:txBody>
          <a:bodyPr/>
          <a:lstStyle/>
          <a:p>
            <a:fld id="{8D88A192-9E2C-4AA5-B1E6-091D6EAFB273}" type="datetime1">
              <a:rPr lang="it-IT" smtClean="0"/>
              <a:pPr/>
              <a:t>15/11/2021</a:t>
            </a:fld>
            <a:endParaRPr lang="it-IT" dirty="0"/>
          </a:p>
        </p:txBody>
      </p:sp>
      <p:sp>
        <p:nvSpPr>
          <p:cNvPr id="5" name="Segnaposto numero diapositiva 4">
            <a:extLst>
              <a:ext uri="{FF2B5EF4-FFF2-40B4-BE49-F238E27FC236}">
                <a16:creationId xmlns:a16="http://schemas.microsoft.com/office/drawing/2014/main" id="{A630FB12-1292-455C-9778-AB21A072213F}"/>
              </a:ext>
            </a:extLst>
          </p:cNvPr>
          <p:cNvSpPr>
            <a:spLocks noGrp="1"/>
          </p:cNvSpPr>
          <p:nvPr>
            <p:ph type="sldNum" sz="quarter" idx="12"/>
          </p:nvPr>
        </p:nvSpPr>
        <p:spPr/>
        <p:txBody>
          <a:bodyPr/>
          <a:lstStyle/>
          <a:p>
            <a:fld id="{F5659467-C715-45CA-988F-5793C3CAF1CB}" type="slidenum">
              <a:rPr lang="it-IT" smtClean="0"/>
              <a:pPr/>
              <a:t>1</a:t>
            </a:fld>
            <a:endParaRPr lang="it-IT"/>
          </a:p>
        </p:txBody>
      </p:sp>
      <p:pic>
        <p:nvPicPr>
          <p:cNvPr id="9" name="Immagine 8">
            <a:extLst>
              <a:ext uri="{FF2B5EF4-FFF2-40B4-BE49-F238E27FC236}">
                <a16:creationId xmlns:a16="http://schemas.microsoft.com/office/drawing/2014/main" id="{A5C096F6-2DF0-4446-94AE-1C296C7F519C}"/>
              </a:ext>
            </a:extLst>
          </p:cNvPr>
          <p:cNvPicPr>
            <a:picLocks noChangeAspect="1"/>
          </p:cNvPicPr>
          <p:nvPr/>
        </p:nvPicPr>
        <p:blipFill>
          <a:blip r:embed="rId2"/>
          <a:stretch>
            <a:fillRect/>
          </a:stretch>
        </p:blipFill>
        <p:spPr>
          <a:xfrm>
            <a:off x="468038" y="109332"/>
            <a:ext cx="730424" cy="727380"/>
          </a:xfrm>
          <a:prstGeom prst="rect">
            <a:avLst/>
          </a:prstGeom>
        </p:spPr>
      </p:pic>
      <p:pic>
        <p:nvPicPr>
          <p:cNvPr id="10" name="Immagine 9" descr="Audit Reports – Welcome To Shelby County Ohio">
            <a:extLst>
              <a:ext uri="{FF2B5EF4-FFF2-40B4-BE49-F238E27FC236}">
                <a16:creationId xmlns:a16="http://schemas.microsoft.com/office/drawing/2014/main" id="{7AA43785-675D-4892-8768-639281B413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3830" y="4510278"/>
            <a:ext cx="1257890" cy="1150970"/>
          </a:xfrm>
          <a:prstGeom prst="rect">
            <a:avLst/>
          </a:prstGeom>
        </p:spPr>
      </p:pic>
      <p:pic>
        <p:nvPicPr>
          <p:cNvPr id="11" name="Immagine 10">
            <a:extLst>
              <a:ext uri="{FF2B5EF4-FFF2-40B4-BE49-F238E27FC236}">
                <a16:creationId xmlns:a16="http://schemas.microsoft.com/office/drawing/2014/main" id="{7D5C194B-69F9-42F3-9867-DEDC6B59C95C}"/>
              </a:ext>
            </a:extLst>
          </p:cNvPr>
          <p:cNvPicPr/>
          <p:nvPr/>
        </p:nvPicPr>
        <p:blipFill>
          <a:blip r:embed="rId4" cstate="print">
            <a:extLst>
              <a:ext uri="{28A0092B-C50C-407E-A947-70E740481C1C}">
                <a14:useLocalDpi xmlns:a14="http://schemas.microsoft.com/office/drawing/2010/main" val="0"/>
              </a:ext>
            </a:extLst>
          </a:blip>
          <a:stretch>
            <a:fillRect/>
          </a:stretch>
        </p:blipFill>
        <p:spPr bwMode="auto">
          <a:xfrm>
            <a:off x="3851920" y="5733257"/>
            <a:ext cx="4643616" cy="684818"/>
          </a:xfrm>
          <a:prstGeom prst="rect">
            <a:avLst/>
          </a:prstGeom>
          <a:noFill/>
          <a:ln>
            <a:noFill/>
          </a:ln>
        </p:spPr>
      </p:pic>
    </p:spTree>
    <p:extLst>
      <p:ext uri="{BB962C8B-B14F-4D97-AF65-F5344CB8AC3E}">
        <p14:creationId xmlns:p14="http://schemas.microsoft.com/office/powerpoint/2010/main" val="13630307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0"/>
            <a:ext cx="9036496" cy="878144"/>
          </a:xfrm>
        </p:spPr>
        <p:txBody>
          <a:bodyPr>
            <a:normAutofit fontScale="90000"/>
          </a:bodyPr>
          <a:lstStyle/>
          <a:p>
            <a:r>
              <a:rPr lang="it-IT" dirty="0"/>
              <a:t>RENDICONTAZIONE DELLA SPESA</a:t>
            </a:r>
            <a:br>
              <a:rPr lang="it-IT" dirty="0"/>
            </a:br>
            <a:r>
              <a:rPr lang="it-IT" dirty="0"/>
              <a:t>Criteri generali</a:t>
            </a:r>
          </a:p>
        </p:txBody>
      </p:sp>
      <p:sp>
        <p:nvSpPr>
          <p:cNvPr id="3" name="Segnaposto contenuto 2"/>
          <p:cNvSpPr>
            <a:spLocks noGrp="1"/>
          </p:cNvSpPr>
          <p:nvPr>
            <p:ph idx="1"/>
          </p:nvPr>
        </p:nvSpPr>
        <p:spPr>
          <a:xfrm>
            <a:off x="457200" y="1196752"/>
            <a:ext cx="8229600" cy="5472608"/>
          </a:xfrm>
        </p:spPr>
        <p:txBody>
          <a:bodyPr>
            <a:normAutofit/>
          </a:bodyPr>
          <a:lstStyle/>
          <a:p>
            <a:pPr algn="just"/>
            <a:endParaRPr lang="it-IT" i="0" dirty="0"/>
          </a:p>
          <a:p>
            <a:pPr algn="just"/>
            <a:endParaRPr lang="it-IT" i="0" dirty="0"/>
          </a:p>
          <a:p>
            <a:pPr algn="just"/>
            <a:endParaRPr lang="it-IT" sz="2200" i="0" dirty="0">
              <a:solidFill>
                <a:schemeClr val="tx1"/>
              </a:solidFill>
            </a:endParaRPr>
          </a:p>
          <a:p>
            <a:pPr marL="0" indent="0" algn="just">
              <a:buNone/>
            </a:pPr>
            <a:endParaRPr lang="it-IT" sz="2200" i="0" dirty="0"/>
          </a:p>
          <a:p>
            <a:pPr marL="0" indent="0">
              <a:buNone/>
            </a:pPr>
            <a:endParaRPr lang="it-IT" sz="2200" i="0" dirty="0"/>
          </a:p>
        </p:txBody>
      </p:sp>
      <p:sp>
        <p:nvSpPr>
          <p:cNvPr id="4" name="Segnaposto data 3"/>
          <p:cNvSpPr>
            <a:spLocks noGrp="1"/>
          </p:cNvSpPr>
          <p:nvPr>
            <p:ph type="dt" sz="half" idx="10"/>
          </p:nvPr>
        </p:nvSpPr>
        <p:spPr/>
        <p:txBody>
          <a:bodyPr/>
          <a:lstStyle/>
          <a:p>
            <a:fld id="{8D88A192-9E2C-4AA5-B1E6-091D6EAFB273}" type="datetime1">
              <a:rPr lang="it-IT" smtClean="0"/>
              <a:pPr/>
              <a:t>15/11/2021</a:t>
            </a:fld>
            <a:endParaRPr lang="it-IT" dirty="0"/>
          </a:p>
        </p:txBody>
      </p:sp>
      <p:sp>
        <p:nvSpPr>
          <p:cNvPr id="5" name="Segnaposto numero diapositiva 4"/>
          <p:cNvSpPr>
            <a:spLocks noGrp="1"/>
          </p:cNvSpPr>
          <p:nvPr>
            <p:ph type="sldNum" sz="quarter" idx="12"/>
          </p:nvPr>
        </p:nvSpPr>
        <p:spPr/>
        <p:txBody>
          <a:bodyPr/>
          <a:lstStyle/>
          <a:p>
            <a:fld id="{F5659467-C715-45CA-988F-5793C3CAF1CB}" type="slidenum">
              <a:rPr lang="it-IT" smtClean="0"/>
              <a:pPr/>
              <a:t>10</a:t>
            </a:fld>
            <a:endParaRPr lang="it-IT"/>
          </a:p>
        </p:txBody>
      </p:sp>
      <p:sp>
        <p:nvSpPr>
          <p:cNvPr id="6" name="Rettangolo 5"/>
          <p:cNvSpPr/>
          <p:nvPr/>
        </p:nvSpPr>
        <p:spPr>
          <a:xfrm>
            <a:off x="611560" y="1268760"/>
            <a:ext cx="8075240" cy="4524315"/>
          </a:xfrm>
          <a:prstGeom prst="rect">
            <a:avLst/>
          </a:prstGeom>
        </p:spPr>
        <p:txBody>
          <a:bodyPr wrap="square">
            <a:spAutoFit/>
          </a:bodyPr>
          <a:lstStyle/>
          <a:p>
            <a:pPr algn="ctr"/>
            <a:r>
              <a:rPr lang="it-IT" b="1" dirty="0">
                <a:solidFill>
                  <a:srgbClr val="000000"/>
                </a:solidFill>
                <a:latin typeface="Calibri" panose="020F0502020204030204" pitchFamily="34" charset="0"/>
              </a:rPr>
              <a:t>Documentazione di spesa:</a:t>
            </a:r>
          </a:p>
          <a:p>
            <a:pPr algn="ctr"/>
            <a:endParaRPr lang="it-IT" b="1" dirty="0">
              <a:solidFill>
                <a:srgbClr val="000000"/>
              </a:solidFill>
              <a:latin typeface="Calibri" panose="020F0502020204030204" pitchFamily="34" charset="0"/>
            </a:endParaRPr>
          </a:p>
          <a:p>
            <a:pPr algn="just"/>
            <a:r>
              <a:rPr lang="it-IT" dirty="0">
                <a:latin typeface="CIDFont+F2"/>
              </a:rPr>
              <a:t>L</a:t>
            </a:r>
            <a:r>
              <a:rPr lang="it-IT" sz="1800" b="0" i="0" u="none" strike="noStrike" baseline="0" dirty="0">
                <a:latin typeface="CIDFont+F2"/>
              </a:rPr>
              <a:t>e spese sostenute devono essere giustificate da quattro tipologie di documenti che</a:t>
            </a:r>
          </a:p>
          <a:p>
            <a:pPr algn="just"/>
            <a:r>
              <a:rPr lang="it-IT" sz="1800" b="0" i="0" u="none" strike="noStrike" baseline="0" dirty="0">
                <a:latin typeface="CIDFont+F2"/>
              </a:rPr>
              <a:t>devono essere conservati ed esibiti su richiesta degli organi di controllo:</a:t>
            </a:r>
            <a:endParaRPr lang="it-IT" b="1" dirty="0">
              <a:solidFill>
                <a:srgbClr val="000000"/>
              </a:solidFill>
              <a:latin typeface="Calibri" panose="020F0502020204030204" pitchFamily="34" charset="0"/>
            </a:endParaRPr>
          </a:p>
          <a:p>
            <a:pPr marL="342900" indent="-342900" algn="just">
              <a:buFont typeface="+mj-lt"/>
              <a:buAutoNum type="arabicPeriod"/>
            </a:pPr>
            <a:r>
              <a:rPr lang="it-IT" dirty="0">
                <a:solidFill>
                  <a:srgbClr val="000000"/>
                </a:solidFill>
                <a:latin typeface="Calibri" panose="020F0502020204030204" pitchFamily="34" charset="0"/>
              </a:rPr>
              <a:t>Giustificativi di impegno;</a:t>
            </a:r>
          </a:p>
          <a:p>
            <a:pPr marL="342900" indent="-342900" algn="just">
              <a:buFont typeface="+mj-lt"/>
              <a:buAutoNum type="arabicPeriod"/>
            </a:pPr>
            <a:r>
              <a:rPr lang="it-IT" dirty="0">
                <a:solidFill>
                  <a:srgbClr val="000000"/>
                </a:solidFill>
                <a:latin typeface="Calibri" panose="020F0502020204030204" pitchFamily="34" charset="0"/>
              </a:rPr>
              <a:t>Giustificativi della prestazione;</a:t>
            </a:r>
          </a:p>
          <a:p>
            <a:pPr marL="342900" indent="-342900" algn="just">
              <a:buFont typeface="+mj-lt"/>
              <a:buAutoNum type="arabicPeriod"/>
            </a:pPr>
            <a:r>
              <a:rPr lang="it-IT" dirty="0">
                <a:solidFill>
                  <a:srgbClr val="000000"/>
                </a:solidFill>
                <a:latin typeface="Calibri" panose="020F0502020204030204" pitchFamily="34" charset="0"/>
              </a:rPr>
              <a:t>Giustificativi di pagamento;</a:t>
            </a:r>
          </a:p>
          <a:p>
            <a:pPr marL="342900" indent="-342900" algn="just">
              <a:buFont typeface="+mj-lt"/>
              <a:buAutoNum type="arabicPeriod"/>
            </a:pPr>
            <a:r>
              <a:rPr lang="it-IT" dirty="0">
                <a:solidFill>
                  <a:srgbClr val="000000"/>
                </a:solidFill>
                <a:latin typeface="Calibri" panose="020F0502020204030204" pitchFamily="34" charset="0"/>
              </a:rPr>
              <a:t>Documentazione probatori attività realizzate.</a:t>
            </a:r>
          </a:p>
          <a:p>
            <a:pPr marL="342900" indent="-342900" algn="just">
              <a:buFont typeface="+mj-lt"/>
              <a:buAutoNum type="arabicPeriod"/>
            </a:pPr>
            <a:endParaRPr lang="it-IT" dirty="0">
              <a:solidFill>
                <a:srgbClr val="000000"/>
              </a:solidFill>
              <a:latin typeface="Calibri" panose="020F0502020204030204" pitchFamily="34" charset="0"/>
            </a:endParaRPr>
          </a:p>
          <a:p>
            <a:pPr marL="342900" indent="-342900" algn="just">
              <a:buFont typeface="+mj-lt"/>
              <a:buAutoNum type="arabicPeriod"/>
            </a:pPr>
            <a:endParaRPr lang="it-IT" dirty="0">
              <a:solidFill>
                <a:srgbClr val="000000"/>
              </a:solidFill>
              <a:latin typeface="Calibri" panose="020F0502020204030204" pitchFamily="34" charset="0"/>
            </a:endParaRPr>
          </a:p>
          <a:p>
            <a:pPr marL="342900" indent="-342900" algn="just">
              <a:buFont typeface="+mj-lt"/>
              <a:buAutoNum type="arabicPeriod"/>
            </a:pPr>
            <a:endParaRPr lang="it-IT" dirty="0">
              <a:solidFill>
                <a:srgbClr val="000000"/>
              </a:solidFill>
              <a:latin typeface="Calibri" panose="020F0502020204030204" pitchFamily="34" charset="0"/>
            </a:endParaRPr>
          </a:p>
          <a:p>
            <a:pPr algn="just"/>
            <a:endParaRPr lang="it-IT" dirty="0">
              <a:solidFill>
                <a:srgbClr val="000000"/>
              </a:solidFill>
              <a:latin typeface="Calibri" panose="020F0502020204030204" pitchFamily="34" charset="0"/>
            </a:endParaRPr>
          </a:p>
          <a:p>
            <a:pPr algn="just"/>
            <a:r>
              <a:rPr lang="it-IT" sz="1800" b="0" i="0" u="none" strike="noStrike" baseline="0" dirty="0">
                <a:latin typeface="CIDFont+F2"/>
              </a:rPr>
              <a:t>Le verifiche amministrative possono essere: </a:t>
            </a:r>
          </a:p>
          <a:p>
            <a:pPr algn="just"/>
            <a:r>
              <a:rPr lang="it-IT" sz="1800" b="0" i="0" u="none" strike="noStrike" baseline="0" dirty="0">
                <a:latin typeface="CIDFont+F2"/>
              </a:rPr>
              <a:t>- Verifiche </a:t>
            </a:r>
            <a:r>
              <a:rPr lang="it-IT" sz="1800" b="1" i="0" u="none" strike="noStrike" baseline="0" dirty="0">
                <a:latin typeface="CIDFont+F2"/>
              </a:rPr>
              <a:t>on desk </a:t>
            </a:r>
            <a:r>
              <a:rPr lang="it-IT" sz="1800" i="0" u="none" strike="noStrike" baseline="0" dirty="0">
                <a:latin typeface="CIDFont+F2"/>
              </a:rPr>
              <a:t>(</a:t>
            </a:r>
            <a:r>
              <a:rPr lang="it-IT" dirty="0">
                <a:latin typeface="CIDFont+F2"/>
              </a:rPr>
              <a:t>su base documentale) sono </a:t>
            </a:r>
            <a:r>
              <a:rPr lang="it-IT" sz="1800" b="0" i="0" u="none" strike="noStrike" baseline="0" dirty="0">
                <a:latin typeface="CIDFont+F2"/>
              </a:rPr>
              <a:t>svolte sulla totalità dei progetti finanziati e sul 100% della spesa rendicontata;</a:t>
            </a:r>
          </a:p>
          <a:p>
            <a:pPr algn="just"/>
            <a:r>
              <a:rPr lang="it-IT" sz="1800" b="0" i="0" u="none" strike="noStrike" baseline="0" dirty="0">
                <a:latin typeface="CIDFont+F2"/>
              </a:rPr>
              <a:t>- Verifiche </a:t>
            </a:r>
            <a:r>
              <a:rPr lang="it-IT" sz="1800" b="1" i="0" u="none" strike="noStrike" baseline="0" dirty="0">
                <a:latin typeface="CIDFont+F2"/>
              </a:rPr>
              <a:t>sul posto</a:t>
            </a:r>
            <a:r>
              <a:rPr lang="it-IT" sz="1800" b="0" i="0" u="none" strike="noStrike" baseline="0" dirty="0">
                <a:latin typeface="CIDFont+F2"/>
              </a:rPr>
              <a:t>, svolte su base campionaria. </a:t>
            </a:r>
            <a:endParaRPr lang="it-IT" dirty="0">
              <a:solidFill>
                <a:srgbClr val="000000"/>
              </a:solidFill>
              <a:latin typeface="Calibri" panose="020F0502020204030204" pitchFamily="34" charset="0"/>
            </a:endParaRPr>
          </a:p>
        </p:txBody>
      </p:sp>
      <p:pic>
        <p:nvPicPr>
          <p:cNvPr id="7" name="Immagine 6" descr="gennaio | 2014 | Professoressa Orrù">
            <a:extLst>
              <a:ext uri="{FF2B5EF4-FFF2-40B4-BE49-F238E27FC236}">
                <a16:creationId xmlns:a16="http://schemas.microsoft.com/office/drawing/2014/main" id="{3EB146EF-316C-44D4-9C43-755E3454C07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85083" y="3284984"/>
            <a:ext cx="1618157" cy="1080120"/>
          </a:xfrm>
          <a:prstGeom prst="rect">
            <a:avLst/>
          </a:prstGeom>
        </p:spPr>
      </p:pic>
    </p:spTree>
    <p:extLst>
      <p:ext uri="{BB962C8B-B14F-4D97-AF65-F5344CB8AC3E}">
        <p14:creationId xmlns:p14="http://schemas.microsoft.com/office/powerpoint/2010/main" val="11319083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0"/>
            <a:ext cx="9036496" cy="878144"/>
          </a:xfrm>
        </p:spPr>
        <p:txBody>
          <a:bodyPr>
            <a:normAutofit fontScale="90000"/>
          </a:bodyPr>
          <a:lstStyle/>
          <a:p>
            <a:r>
              <a:rPr lang="it-IT" dirty="0"/>
              <a:t>RENDICONTAZIONE DELLA SPESA</a:t>
            </a:r>
            <a:br>
              <a:rPr lang="it-IT" dirty="0"/>
            </a:br>
            <a:r>
              <a:rPr lang="it-IT" dirty="0"/>
              <a:t>Criteri generali</a:t>
            </a:r>
          </a:p>
        </p:txBody>
      </p:sp>
      <p:sp>
        <p:nvSpPr>
          <p:cNvPr id="3" name="Segnaposto contenuto 2"/>
          <p:cNvSpPr>
            <a:spLocks noGrp="1"/>
          </p:cNvSpPr>
          <p:nvPr>
            <p:ph idx="1"/>
          </p:nvPr>
        </p:nvSpPr>
        <p:spPr>
          <a:xfrm>
            <a:off x="251520" y="947266"/>
            <a:ext cx="8229600" cy="5472608"/>
          </a:xfrm>
        </p:spPr>
        <p:txBody>
          <a:bodyPr>
            <a:normAutofit/>
          </a:bodyPr>
          <a:lstStyle/>
          <a:p>
            <a:pPr algn="just"/>
            <a:endParaRPr lang="it-IT" i="0" dirty="0"/>
          </a:p>
          <a:p>
            <a:pPr marL="0" indent="0">
              <a:buNone/>
            </a:pPr>
            <a:r>
              <a:rPr lang="it-IT" i="0" dirty="0">
                <a:solidFill>
                  <a:schemeClr val="tx1"/>
                </a:solidFill>
                <a:latin typeface="+mj-lt"/>
              </a:rPr>
              <a:t>Modifiche del progetto</a:t>
            </a:r>
          </a:p>
          <a:p>
            <a:pPr algn="just"/>
            <a:r>
              <a:rPr lang="it-IT" sz="1800" b="1" i="0" u="none" strike="noStrike" baseline="0" dirty="0">
                <a:solidFill>
                  <a:schemeClr val="tx1"/>
                </a:solidFill>
                <a:latin typeface="+mj-lt"/>
              </a:rPr>
              <a:t>Non</a:t>
            </a:r>
            <a:r>
              <a:rPr lang="it-IT" sz="1800" b="0" i="0" u="none" strike="noStrike" baseline="0" dirty="0">
                <a:solidFill>
                  <a:schemeClr val="tx1"/>
                </a:solidFill>
                <a:latin typeface="+mj-lt"/>
              </a:rPr>
              <a:t> è possibile apportare autonomamente al progetto varianti tecnico-scientifiche e finanziarie sostanziali;</a:t>
            </a:r>
          </a:p>
          <a:p>
            <a:pPr algn="just"/>
            <a:r>
              <a:rPr lang="it-IT" sz="1800" b="0" i="0" u="none" strike="noStrike" baseline="0" dirty="0">
                <a:solidFill>
                  <a:schemeClr val="tx1"/>
                </a:solidFill>
                <a:latin typeface="+mj-lt"/>
              </a:rPr>
              <a:t>A parità di obiettivi e/o dei risultati attesi, non si considerano modifiche finanziarie quelle rientranti nella </a:t>
            </a:r>
            <a:r>
              <a:rPr lang="it-IT" sz="1800" b="1" i="0" u="none" strike="noStrike" baseline="0" dirty="0">
                <a:solidFill>
                  <a:schemeClr val="tx1"/>
                </a:solidFill>
                <a:latin typeface="+mj-lt"/>
              </a:rPr>
              <a:t>variazione del 20% </a:t>
            </a:r>
            <a:r>
              <a:rPr lang="it-IT" sz="1800" b="0" i="0" u="none" strike="noStrike" baseline="0" dirty="0">
                <a:solidFill>
                  <a:schemeClr val="tx1"/>
                </a:solidFill>
                <a:latin typeface="+mj-lt"/>
              </a:rPr>
              <a:t>delle spese della singola voce di costo. Fanno eccezione i costi del personale, se correlati agli automatismi ed ai vincoli dei contratti di lavoro. </a:t>
            </a:r>
          </a:p>
          <a:p>
            <a:pPr algn="just"/>
            <a:r>
              <a:rPr lang="it-IT" sz="1800" b="0" i="0" u="none" strike="noStrike" baseline="0" dirty="0">
                <a:solidFill>
                  <a:schemeClr val="tx1"/>
                </a:solidFill>
                <a:latin typeface="+mj-lt"/>
              </a:rPr>
              <a:t>Il MUR informerà il PI e la HI dell’accoglimento della richiesta di variante o dell’eventuale motivato di diniego.</a:t>
            </a:r>
            <a:endParaRPr lang="it-IT" i="0" dirty="0">
              <a:solidFill>
                <a:schemeClr val="tx1"/>
              </a:solidFill>
              <a:latin typeface="+mj-lt"/>
            </a:endParaRPr>
          </a:p>
          <a:p>
            <a:endParaRPr lang="it-IT" sz="2200" i="0" dirty="0"/>
          </a:p>
        </p:txBody>
      </p:sp>
      <p:sp>
        <p:nvSpPr>
          <p:cNvPr id="4" name="Segnaposto data 3"/>
          <p:cNvSpPr>
            <a:spLocks noGrp="1"/>
          </p:cNvSpPr>
          <p:nvPr>
            <p:ph type="dt" sz="half" idx="10"/>
          </p:nvPr>
        </p:nvSpPr>
        <p:spPr/>
        <p:txBody>
          <a:bodyPr/>
          <a:lstStyle/>
          <a:p>
            <a:fld id="{8D88A192-9E2C-4AA5-B1E6-091D6EAFB273}" type="datetime1">
              <a:rPr lang="it-IT" smtClean="0"/>
              <a:pPr/>
              <a:t>15/11/2021</a:t>
            </a:fld>
            <a:endParaRPr lang="it-IT" dirty="0"/>
          </a:p>
        </p:txBody>
      </p:sp>
      <p:sp>
        <p:nvSpPr>
          <p:cNvPr id="5" name="Segnaposto numero diapositiva 4"/>
          <p:cNvSpPr>
            <a:spLocks noGrp="1"/>
          </p:cNvSpPr>
          <p:nvPr>
            <p:ph type="sldNum" sz="quarter" idx="12"/>
          </p:nvPr>
        </p:nvSpPr>
        <p:spPr/>
        <p:txBody>
          <a:bodyPr/>
          <a:lstStyle/>
          <a:p>
            <a:fld id="{F5659467-C715-45CA-988F-5793C3CAF1CB}" type="slidenum">
              <a:rPr lang="it-IT" smtClean="0"/>
              <a:pPr/>
              <a:t>11</a:t>
            </a:fld>
            <a:endParaRPr lang="it-IT"/>
          </a:p>
        </p:txBody>
      </p:sp>
      <p:pic>
        <p:nvPicPr>
          <p:cNvPr id="6" name="Immagine 5" descr="ATTENZIONE: messaggio falso di richiesta di aiuto inviato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22079" y="4517561"/>
            <a:ext cx="3462242" cy="1560447"/>
          </a:xfrm>
          <a:prstGeom prst="rect">
            <a:avLst/>
          </a:prstGeom>
        </p:spPr>
      </p:pic>
    </p:spTree>
    <p:extLst>
      <p:ext uri="{BB962C8B-B14F-4D97-AF65-F5344CB8AC3E}">
        <p14:creationId xmlns:p14="http://schemas.microsoft.com/office/powerpoint/2010/main" val="14919388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0"/>
            <a:ext cx="9036496" cy="878144"/>
          </a:xfrm>
        </p:spPr>
        <p:txBody>
          <a:bodyPr>
            <a:normAutofit fontScale="90000"/>
          </a:bodyPr>
          <a:lstStyle/>
          <a:p>
            <a:r>
              <a:rPr lang="it-IT" dirty="0"/>
              <a:t> RENDICONTAZIONE DELLA SPESA</a:t>
            </a:r>
            <a:br>
              <a:rPr lang="it-IT" dirty="0"/>
            </a:br>
            <a:r>
              <a:rPr lang="it-IT" dirty="0"/>
              <a:t>Criteri generali</a:t>
            </a:r>
          </a:p>
        </p:txBody>
      </p:sp>
      <p:sp>
        <p:nvSpPr>
          <p:cNvPr id="3" name="Segnaposto contenuto 2"/>
          <p:cNvSpPr>
            <a:spLocks noGrp="1"/>
          </p:cNvSpPr>
          <p:nvPr>
            <p:ph idx="1"/>
          </p:nvPr>
        </p:nvSpPr>
        <p:spPr>
          <a:xfrm>
            <a:off x="457200" y="1196752"/>
            <a:ext cx="8229600" cy="5472608"/>
          </a:xfrm>
        </p:spPr>
        <p:txBody>
          <a:bodyPr>
            <a:normAutofit lnSpcReduction="10000"/>
          </a:bodyPr>
          <a:lstStyle/>
          <a:p>
            <a:pPr marL="0" indent="0">
              <a:buNone/>
            </a:pPr>
            <a:r>
              <a:rPr lang="it-IT" sz="1800" b="1" i="0" u="none" strike="noStrike" baseline="0" dirty="0">
                <a:solidFill>
                  <a:schemeClr val="tx1"/>
                </a:solidFill>
                <a:latin typeface="+mj-lt"/>
              </a:rPr>
              <a:t>CRITERI PER LA VALUTAZIONE DI AMMISSIBILITA’ DELLE SPESE</a:t>
            </a:r>
          </a:p>
          <a:p>
            <a:pPr marL="0" indent="0">
              <a:buNone/>
            </a:pPr>
            <a:r>
              <a:rPr lang="it-IT" sz="1800" b="0" i="0" u="none" strike="noStrike" baseline="0" dirty="0">
                <a:solidFill>
                  <a:schemeClr val="tx1"/>
                </a:solidFill>
                <a:latin typeface="+mj-lt"/>
              </a:rPr>
              <a:t>In linea generale, una spesa è eleggibile se presenta le seguenti caratteristiche:</a:t>
            </a:r>
          </a:p>
          <a:p>
            <a:pPr algn="just">
              <a:buFont typeface="Wingdings" panose="05000000000000000000" pitchFamily="2" charset="2"/>
              <a:buChar char="ü"/>
            </a:pPr>
            <a:r>
              <a:rPr lang="it-IT" sz="1800" b="0" i="0" u="none" strike="noStrike" baseline="0" dirty="0">
                <a:solidFill>
                  <a:schemeClr val="tx1"/>
                </a:solidFill>
                <a:latin typeface="+mj-lt"/>
              </a:rPr>
              <a:t>l’attività a cui il costo è riferito deve essere completata entro le scadenze previste;</a:t>
            </a:r>
          </a:p>
          <a:p>
            <a:pPr algn="just">
              <a:buFont typeface="Wingdings" panose="05000000000000000000" pitchFamily="2" charset="2"/>
              <a:buChar char="ü"/>
            </a:pPr>
            <a:r>
              <a:rPr lang="it-IT" sz="1800" b="0" i="0" u="none" strike="noStrike" baseline="0" dirty="0">
                <a:solidFill>
                  <a:schemeClr val="tx1"/>
                </a:solidFill>
                <a:latin typeface="+mj-lt"/>
              </a:rPr>
              <a:t>deve essere stata sostenuta entro i termini di eleggibilità, ovvero dall’avvio del Progetto e entro la sua scadenza (durata massima 5 anni);</a:t>
            </a:r>
          </a:p>
          <a:p>
            <a:pPr algn="just">
              <a:buFont typeface="Wingdings" panose="05000000000000000000" pitchFamily="2" charset="2"/>
              <a:buChar char="ü"/>
            </a:pPr>
            <a:r>
              <a:rPr lang="it-IT" sz="1800" b="0" i="0" u="none" strike="noStrike" baseline="0" dirty="0">
                <a:solidFill>
                  <a:schemeClr val="tx1"/>
                </a:solidFill>
                <a:latin typeface="+mj-lt"/>
              </a:rPr>
              <a:t>il titolo di spesa (fattura, ricevuta, ecc.) deve riportare il </a:t>
            </a:r>
            <a:r>
              <a:rPr lang="it-IT" sz="1800" b="0" i="0" u="sng" strike="noStrike" baseline="0" dirty="0">
                <a:solidFill>
                  <a:schemeClr val="tx1"/>
                </a:solidFill>
                <a:latin typeface="+mj-lt"/>
              </a:rPr>
              <a:t>riferimento al Bando </a:t>
            </a:r>
            <a:r>
              <a:rPr lang="it-IT" sz="1800" b="0" i="0" u="none" strike="noStrike" baseline="0" dirty="0">
                <a:solidFill>
                  <a:schemeClr val="tx1"/>
                </a:solidFill>
                <a:latin typeface="+mj-lt"/>
              </a:rPr>
              <a:t>FIS 2021, la </a:t>
            </a:r>
            <a:r>
              <a:rPr lang="it-IT" sz="1800" b="0" i="0" u="sng" strike="noStrike" baseline="0" dirty="0">
                <a:solidFill>
                  <a:schemeClr val="tx1"/>
                </a:solidFill>
                <a:latin typeface="+mj-lt"/>
              </a:rPr>
              <a:t>denominazione</a:t>
            </a:r>
            <a:r>
              <a:rPr lang="it-IT" sz="1800" b="0" i="0" u="none" strike="noStrike" baseline="0" dirty="0">
                <a:solidFill>
                  <a:schemeClr val="tx1"/>
                </a:solidFill>
                <a:latin typeface="+mj-lt"/>
              </a:rPr>
              <a:t> del progetto, l’</a:t>
            </a:r>
            <a:r>
              <a:rPr lang="it-IT" sz="1800" b="0" i="0" u="sng" strike="noStrike" baseline="0" dirty="0">
                <a:solidFill>
                  <a:schemeClr val="tx1"/>
                </a:solidFill>
                <a:latin typeface="+mj-lt"/>
              </a:rPr>
              <a:t>acronimo</a:t>
            </a:r>
            <a:r>
              <a:rPr lang="it-IT" sz="1800" b="0" i="0" u="none" strike="noStrike" baseline="0" dirty="0">
                <a:solidFill>
                  <a:schemeClr val="tx1"/>
                </a:solidFill>
                <a:latin typeface="+mj-lt"/>
              </a:rPr>
              <a:t> del Progetto, il </a:t>
            </a:r>
            <a:r>
              <a:rPr lang="it-IT" sz="1800" b="0" i="0" u="sng" strike="noStrike" baseline="0" dirty="0">
                <a:solidFill>
                  <a:schemeClr val="tx1"/>
                </a:solidFill>
                <a:latin typeface="+mj-lt"/>
              </a:rPr>
              <a:t>CUP,</a:t>
            </a:r>
            <a:r>
              <a:rPr lang="it-IT" sz="1800" b="0" i="0" u="none" strike="noStrike" baseline="0" dirty="0">
                <a:solidFill>
                  <a:schemeClr val="tx1"/>
                </a:solidFill>
                <a:latin typeface="+mj-lt"/>
              </a:rPr>
              <a:t> l’eventuale </a:t>
            </a:r>
            <a:r>
              <a:rPr lang="it-IT" sz="1800" b="0" i="0" u="sng" strike="noStrike" baseline="0" dirty="0">
                <a:solidFill>
                  <a:schemeClr val="tx1"/>
                </a:solidFill>
                <a:latin typeface="+mj-lt"/>
              </a:rPr>
              <a:t>CIG</a:t>
            </a:r>
            <a:r>
              <a:rPr lang="it-IT" sz="1800" b="0" i="0" u="none" strike="noStrike" baseline="0" dirty="0">
                <a:solidFill>
                  <a:schemeClr val="tx1"/>
                </a:solidFill>
                <a:latin typeface="+mj-lt"/>
              </a:rPr>
              <a:t>, e, nel caso in cui l’importo complessivo della fattura non coincida per intero con la spesa riportata sul rendiconto annuale, è necessario specificare nella descrizione della fattura stessa, l’eventuale  </a:t>
            </a:r>
            <a:r>
              <a:rPr lang="it-IT" sz="1800" b="0" i="0" u="sng" strike="noStrike" baseline="0" dirty="0">
                <a:solidFill>
                  <a:schemeClr val="tx1"/>
                </a:solidFill>
                <a:latin typeface="+mj-lt"/>
              </a:rPr>
              <a:t>importo riferito alla quota parte </a:t>
            </a:r>
            <a:r>
              <a:rPr lang="it-IT" sz="1800" b="0" i="0" u="none" strike="noStrike" baseline="0" dirty="0">
                <a:solidFill>
                  <a:schemeClr val="tx1"/>
                </a:solidFill>
                <a:latin typeface="+mj-lt"/>
              </a:rPr>
              <a:t>di spesa riportata nel rendiconto. Inoltre, il titolo di spesa deve riportare </a:t>
            </a:r>
            <a:r>
              <a:rPr lang="it-IT" sz="1800" b="1" i="0" u="none" strike="noStrike" baseline="0" dirty="0">
                <a:solidFill>
                  <a:schemeClr val="tx1"/>
                </a:solidFill>
                <a:latin typeface="+mj-lt"/>
              </a:rPr>
              <a:t>la dicitura che sulla spesa non sono stati richiesti od ottenuti altri finanziamenti</a:t>
            </a:r>
            <a:r>
              <a:rPr lang="it-IT" sz="1800" b="0" i="0" u="none" strike="noStrike" baseline="0" dirty="0">
                <a:solidFill>
                  <a:schemeClr val="tx1"/>
                </a:solidFill>
                <a:latin typeface="+mj-lt"/>
              </a:rPr>
              <a:t>. Qualora vengano effettuati pagamenti cumulativi, il soggetto beneficiario deve garantire la tracciabilità dei pagamenti stessi dando evidenza dei singoli pagamenti che confluiscono nel cumulativo;</a:t>
            </a:r>
          </a:p>
          <a:p>
            <a:pPr algn="just">
              <a:buFont typeface="Wingdings" panose="05000000000000000000" pitchFamily="2" charset="2"/>
              <a:buChar char="ü"/>
            </a:pPr>
            <a:r>
              <a:rPr lang="it-IT" sz="1800" b="0" i="0" u="none" strike="noStrike" baseline="0" dirty="0">
                <a:solidFill>
                  <a:schemeClr val="tx1"/>
                </a:solidFill>
                <a:latin typeface="+mj-lt"/>
              </a:rPr>
              <a:t>Nel caso di rendicontazione dell’</a:t>
            </a:r>
            <a:r>
              <a:rPr lang="it-IT" sz="1700" b="1" i="0" u="none" strike="noStrike" baseline="0" dirty="0">
                <a:solidFill>
                  <a:schemeClr val="tx1"/>
                </a:solidFill>
                <a:latin typeface="+mj-lt"/>
              </a:rPr>
              <a:t>IVA</a:t>
            </a:r>
            <a:r>
              <a:rPr lang="it-IT" sz="1800" b="0" i="0" u="none" strike="noStrike" baseline="0" dirty="0">
                <a:solidFill>
                  <a:schemeClr val="tx1"/>
                </a:solidFill>
                <a:latin typeface="+mj-lt"/>
              </a:rPr>
              <a:t> e degli </a:t>
            </a:r>
            <a:r>
              <a:rPr lang="it-IT" sz="1800" i="0" u="none" strike="noStrike" baseline="0" dirty="0">
                <a:solidFill>
                  <a:schemeClr val="tx1"/>
                </a:solidFill>
                <a:latin typeface="+mj-lt"/>
              </a:rPr>
              <a:t>oneri del personale, </a:t>
            </a:r>
            <a:r>
              <a:rPr lang="it-IT" sz="1800" b="0" i="0" u="none" strike="noStrike" baseline="0" dirty="0">
                <a:solidFill>
                  <a:schemeClr val="tx1"/>
                </a:solidFill>
                <a:latin typeface="+mj-lt"/>
              </a:rPr>
              <a:t>in merito agli </a:t>
            </a:r>
            <a:r>
              <a:rPr lang="it-IT" sz="1800" b="1" i="0" u="none" strike="noStrike" baseline="0" dirty="0">
                <a:solidFill>
                  <a:schemeClr val="tx1"/>
                </a:solidFill>
                <a:latin typeface="+mj-lt"/>
              </a:rPr>
              <a:t>F24</a:t>
            </a:r>
            <a:r>
              <a:rPr lang="it-IT" sz="1800" b="0" i="0" u="none" strike="noStrike" baseline="0" dirty="0">
                <a:solidFill>
                  <a:schemeClr val="tx1"/>
                </a:solidFill>
                <a:latin typeface="+mj-lt"/>
              </a:rPr>
              <a:t> relativi ai tributi/contributi versati all’Erario, è necessario fornire un documento che garantisca un adeguato controllo che consenta di conoscere con sufficiente dettaglio la composizione della somma versata</a:t>
            </a:r>
            <a:r>
              <a:rPr lang="it-IT" sz="1800" i="0" dirty="0">
                <a:solidFill>
                  <a:schemeClr val="tx1"/>
                </a:solidFill>
                <a:latin typeface="+mj-lt"/>
              </a:rPr>
              <a:t>.</a:t>
            </a:r>
            <a:endParaRPr lang="it-IT" sz="2200" i="0" dirty="0">
              <a:solidFill>
                <a:schemeClr val="tx1"/>
              </a:solidFill>
              <a:latin typeface="+mj-lt"/>
            </a:endParaRPr>
          </a:p>
        </p:txBody>
      </p:sp>
      <p:sp>
        <p:nvSpPr>
          <p:cNvPr id="4" name="Segnaposto data 3"/>
          <p:cNvSpPr>
            <a:spLocks noGrp="1"/>
          </p:cNvSpPr>
          <p:nvPr>
            <p:ph type="dt" sz="half" idx="10"/>
          </p:nvPr>
        </p:nvSpPr>
        <p:spPr/>
        <p:txBody>
          <a:bodyPr/>
          <a:lstStyle/>
          <a:p>
            <a:fld id="{8D88A192-9E2C-4AA5-B1E6-091D6EAFB273}" type="datetime1">
              <a:rPr lang="it-IT" smtClean="0"/>
              <a:pPr/>
              <a:t>15/11/2021</a:t>
            </a:fld>
            <a:endParaRPr lang="it-IT" dirty="0"/>
          </a:p>
        </p:txBody>
      </p:sp>
      <p:sp>
        <p:nvSpPr>
          <p:cNvPr id="5" name="Segnaposto numero diapositiva 4"/>
          <p:cNvSpPr>
            <a:spLocks noGrp="1"/>
          </p:cNvSpPr>
          <p:nvPr>
            <p:ph type="sldNum" sz="quarter" idx="12"/>
          </p:nvPr>
        </p:nvSpPr>
        <p:spPr/>
        <p:txBody>
          <a:bodyPr/>
          <a:lstStyle/>
          <a:p>
            <a:fld id="{F5659467-C715-45CA-988F-5793C3CAF1CB}" type="slidenum">
              <a:rPr lang="it-IT" smtClean="0"/>
              <a:pPr/>
              <a:t>12</a:t>
            </a:fld>
            <a:endParaRPr lang="it-IT"/>
          </a:p>
        </p:txBody>
      </p:sp>
      <p:pic>
        <p:nvPicPr>
          <p:cNvPr id="8" name="Immagine 7" descr="ATTENZIONE: messaggio falso di richiesta di aiuto inviato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596" y="-34231"/>
            <a:ext cx="2377788" cy="1071679"/>
          </a:xfrm>
          <a:prstGeom prst="rect">
            <a:avLst/>
          </a:prstGeom>
        </p:spPr>
      </p:pic>
    </p:spTree>
    <p:extLst>
      <p:ext uri="{BB962C8B-B14F-4D97-AF65-F5344CB8AC3E}">
        <p14:creationId xmlns:p14="http://schemas.microsoft.com/office/powerpoint/2010/main" val="33010480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99592" y="-41432"/>
            <a:ext cx="6984776" cy="878144"/>
          </a:xfrm>
        </p:spPr>
        <p:txBody>
          <a:bodyPr>
            <a:normAutofit fontScale="90000"/>
          </a:bodyPr>
          <a:lstStyle/>
          <a:p>
            <a:r>
              <a:rPr lang="it-IT" dirty="0"/>
              <a:t> RENDICONTAZIONE DELLA SPESA</a:t>
            </a:r>
            <a:br>
              <a:rPr lang="it-IT" dirty="0"/>
            </a:br>
            <a:r>
              <a:rPr lang="it-IT" dirty="0"/>
              <a:t>Riassuntivo</a:t>
            </a:r>
          </a:p>
        </p:txBody>
      </p:sp>
      <p:sp>
        <p:nvSpPr>
          <p:cNvPr id="3" name="Segnaposto contenuto 2"/>
          <p:cNvSpPr>
            <a:spLocks noGrp="1"/>
          </p:cNvSpPr>
          <p:nvPr>
            <p:ph idx="1"/>
          </p:nvPr>
        </p:nvSpPr>
        <p:spPr/>
        <p:txBody>
          <a:bodyPr/>
          <a:lstStyle/>
          <a:p>
            <a:endParaRPr lang="en-US" dirty="0"/>
          </a:p>
          <a:p>
            <a:endParaRPr lang="en-US" dirty="0"/>
          </a:p>
          <a:p>
            <a:endParaRPr lang="en-US" dirty="0"/>
          </a:p>
          <a:p>
            <a:endParaRPr lang="it-IT" dirty="0"/>
          </a:p>
        </p:txBody>
      </p:sp>
      <p:sp>
        <p:nvSpPr>
          <p:cNvPr id="4" name="Segnaposto data 3"/>
          <p:cNvSpPr>
            <a:spLocks noGrp="1"/>
          </p:cNvSpPr>
          <p:nvPr>
            <p:ph type="dt" sz="half" idx="10"/>
          </p:nvPr>
        </p:nvSpPr>
        <p:spPr/>
        <p:txBody>
          <a:bodyPr/>
          <a:lstStyle/>
          <a:p>
            <a:fld id="{8D88A192-9E2C-4AA5-B1E6-091D6EAFB273}" type="datetime1">
              <a:rPr lang="it-IT" smtClean="0"/>
              <a:pPr/>
              <a:t>15/11/2021</a:t>
            </a:fld>
            <a:endParaRPr lang="it-IT" dirty="0"/>
          </a:p>
        </p:txBody>
      </p:sp>
      <p:sp>
        <p:nvSpPr>
          <p:cNvPr id="5" name="Segnaposto numero diapositiva 4"/>
          <p:cNvSpPr>
            <a:spLocks noGrp="1"/>
          </p:cNvSpPr>
          <p:nvPr>
            <p:ph type="sldNum" sz="quarter" idx="12"/>
          </p:nvPr>
        </p:nvSpPr>
        <p:spPr/>
        <p:txBody>
          <a:bodyPr/>
          <a:lstStyle/>
          <a:p>
            <a:fld id="{F5659467-C715-45CA-988F-5793C3CAF1CB}" type="slidenum">
              <a:rPr lang="it-IT" smtClean="0"/>
              <a:pPr/>
              <a:t>13</a:t>
            </a:fld>
            <a:endParaRPr lang="it-IT"/>
          </a:p>
        </p:txBody>
      </p:sp>
      <p:sp>
        <p:nvSpPr>
          <p:cNvPr id="22" name="CasellaDiTesto 21">
            <a:extLst>
              <a:ext uri="{FF2B5EF4-FFF2-40B4-BE49-F238E27FC236}">
                <a16:creationId xmlns:a16="http://schemas.microsoft.com/office/drawing/2014/main" id="{1142A44C-6982-4532-A5C4-1809D503E4D3}"/>
              </a:ext>
            </a:extLst>
          </p:cNvPr>
          <p:cNvSpPr txBox="1"/>
          <p:nvPr/>
        </p:nvSpPr>
        <p:spPr>
          <a:xfrm>
            <a:off x="457200" y="1196752"/>
            <a:ext cx="8023920" cy="7294305"/>
          </a:xfrm>
          <a:prstGeom prst="rect">
            <a:avLst/>
          </a:prstGeom>
          <a:noFill/>
        </p:spPr>
        <p:txBody>
          <a:bodyPr wrap="square">
            <a:spAutoFit/>
          </a:bodyPr>
          <a:lstStyle/>
          <a:p>
            <a:pPr algn="l"/>
            <a:r>
              <a:rPr lang="it-IT" sz="1800" b="1" i="0" u="none" strike="noStrike" baseline="0" dirty="0">
                <a:solidFill>
                  <a:srgbClr val="000000"/>
                </a:solidFill>
                <a:latin typeface="+mj-lt"/>
              </a:rPr>
              <a:t>TIPOLOGIA DELLE SPESE AMMISSIBILI</a:t>
            </a:r>
          </a:p>
          <a:p>
            <a:pPr algn="l"/>
            <a:endParaRPr lang="it-IT" sz="1800" b="0" i="0" u="none" strike="noStrike" baseline="0" dirty="0">
              <a:solidFill>
                <a:srgbClr val="000000"/>
              </a:solidFill>
              <a:latin typeface="+mj-lt"/>
            </a:endParaRPr>
          </a:p>
          <a:p>
            <a:pPr algn="l"/>
            <a:r>
              <a:rPr lang="it-IT" sz="1600" b="1" i="0" u="none" strike="noStrike" baseline="0" dirty="0">
                <a:solidFill>
                  <a:srgbClr val="000000"/>
                </a:solidFill>
                <a:latin typeface="+mj-lt"/>
              </a:rPr>
              <a:t>Spese di personale </a:t>
            </a:r>
          </a:p>
          <a:p>
            <a:pPr algn="just"/>
            <a:r>
              <a:rPr lang="it-IT" sz="1600" b="0" i="0" u="none" strike="noStrike" baseline="0" dirty="0">
                <a:solidFill>
                  <a:srgbClr val="212121"/>
                </a:solidFill>
                <a:latin typeface="+mj-lt"/>
              </a:rPr>
              <a:t>Questa voce comprende il costo del personale </a:t>
            </a:r>
            <a:r>
              <a:rPr lang="it-IT" sz="1600" b="0" i="0" u="sng" strike="noStrike" baseline="0" dirty="0">
                <a:solidFill>
                  <a:srgbClr val="212121"/>
                </a:solidFill>
                <a:latin typeface="+mj-lt"/>
              </a:rPr>
              <a:t>contrattualizzato ad hoc </a:t>
            </a:r>
            <a:r>
              <a:rPr lang="it-IT" sz="1600" b="0" i="0" u="none" strike="noStrike" baseline="0" dirty="0">
                <a:solidFill>
                  <a:srgbClr val="212121"/>
                </a:solidFill>
                <a:latin typeface="+mj-lt"/>
              </a:rPr>
              <a:t>dal soggetto beneficiario, incluso il costo del PI ove lo stesso non sia già dipendente a tempo determinato/indeterminato:</a:t>
            </a:r>
          </a:p>
          <a:p>
            <a:pPr algn="just"/>
            <a:endParaRPr lang="it-IT" sz="1600" b="0" i="0" u="none" strike="noStrike" baseline="0" dirty="0">
              <a:solidFill>
                <a:srgbClr val="212121"/>
              </a:solidFill>
              <a:latin typeface="+mj-lt"/>
            </a:endParaRPr>
          </a:p>
          <a:p>
            <a:pPr marL="285750" indent="-285750" algn="just">
              <a:buFont typeface="Wingdings" panose="05000000000000000000" pitchFamily="2" charset="2"/>
              <a:buChar char="v"/>
            </a:pPr>
            <a:r>
              <a:rPr lang="it-IT" sz="1600" b="0" i="0" u="sng" strike="noStrike" baseline="0" dirty="0">
                <a:latin typeface="+mj-lt"/>
              </a:rPr>
              <a:t>Personale dipendente a tempo determinato</a:t>
            </a:r>
          </a:p>
          <a:p>
            <a:pPr algn="just"/>
            <a:r>
              <a:rPr lang="it-IT" sz="1600" b="0" i="0" u="none" strike="noStrike" baseline="0" dirty="0">
                <a:latin typeface="+mj-lt"/>
              </a:rPr>
              <a:t>Per tale voce di spesa sono ammissibili i costi sostenuti per il rapporto di lavoro dipendente a tempo determinato.</a:t>
            </a:r>
          </a:p>
          <a:p>
            <a:pPr algn="just"/>
            <a:r>
              <a:rPr lang="it-IT" sz="1600" b="0" i="0" u="none" strike="noStrike" baseline="0" dirty="0">
                <a:latin typeface="+mj-lt"/>
              </a:rPr>
              <a:t>Il costo ammissibile è determinato in base alle ore effettivamente prestate nel progetto. Queste, comprovate attraverso la compilazione di </a:t>
            </a:r>
            <a:r>
              <a:rPr lang="it-IT" sz="1600" b="1" i="0" u="none" strike="noStrike" baseline="0" dirty="0">
                <a:latin typeface="+mj-lt"/>
              </a:rPr>
              <a:t>Timesheet mensili </a:t>
            </a:r>
            <a:r>
              <a:rPr lang="it-IT" sz="1600" b="0" i="0" u="none" strike="noStrike" baseline="0" dirty="0">
                <a:latin typeface="+mj-lt"/>
              </a:rPr>
              <a:t>(Allegato 6), sono valorizzate al costo orario da determinare come appresso indicato.</a:t>
            </a:r>
            <a:endParaRPr lang="it-IT" sz="1600" dirty="0">
              <a:solidFill>
                <a:srgbClr val="212121"/>
              </a:solidFill>
              <a:latin typeface="+mj-lt"/>
            </a:endParaRPr>
          </a:p>
          <a:p>
            <a:pPr algn="just"/>
            <a:r>
              <a:rPr lang="it-IT" sz="1600" b="0" i="0" u="none" strike="noStrike" baseline="0" dirty="0">
                <a:latin typeface="+mj-lt"/>
              </a:rPr>
              <a:t>Per ogni persona impiegata nel progetto  sarà preso come base il costo </a:t>
            </a:r>
            <a:r>
              <a:rPr lang="it-IT" sz="1600" b="0" i="0" u="sng" strike="noStrike" baseline="0" dirty="0">
                <a:latin typeface="+mj-lt"/>
              </a:rPr>
              <a:t>effettivo annuo lord</a:t>
            </a:r>
            <a:r>
              <a:rPr lang="it-IT" sz="1600" b="0" i="0" u="none" strike="noStrike" baseline="0" dirty="0">
                <a:latin typeface="+mj-lt"/>
              </a:rPr>
              <a:t>o (retribuzione effettiva annua lorda - con esclusione di ogni emolumento ad personam - indennità di trasferta, lavoro straordinario, assegni familiari, premi di varia natura, </a:t>
            </a:r>
            <a:r>
              <a:rPr lang="it-IT" sz="1600" b="0" i="0" u="none" strike="noStrike" baseline="0" dirty="0" err="1">
                <a:latin typeface="+mj-lt"/>
              </a:rPr>
              <a:t>ecc</a:t>
            </a:r>
            <a:r>
              <a:rPr lang="it-IT" sz="1600" b="0" i="0" u="none" strike="noStrike" baseline="0" dirty="0">
                <a:latin typeface="+mj-lt"/>
              </a:rPr>
              <a:t> - maggiorata dei contributi di legge o contrattuali e degli oneri differiti</a:t>
            </a:r>
            <a:r>
              <a:rPr lang="it-IT" sz="1600" dirty="0">
                <a:latin typeface="+mj-lt"/>
              </a:rPr>
              <a:t>). Il costo effettivo mese lordo riconosciuto ammissibile, deve essere pari ad un dodicesimo dell’importo totale degli elementi costitutivi della retribuzione annua in godimento (con esclusione degli elementi mobili) e di quelli differiti (TFR), maggiorato degli oneri riflessi.</a:t>
            </a:r>
            <a:endParaRPr lang="it-IT" sz="1600" dirty="0">
              <a:solidFill>
                <a:srgbClr val="212121"/>
              </a:solidFill>
              <a:latin typeface="+mj-lt"/>
            </a:endParaRPr>
          </a:p>
          <a:p>
            <a:pPr algn="just"/>
            <a:endParaRPr lang="it-IT" dirty="0">
              <a:solidFill>
                <a:srgbClr val="212121"/>
              </a:solidFill>
              <a:latin typeface="CIDFont+F2"/>
            </a:endParaRPr>
          </a:p>
          <a:p>
            <a:pPr algn="just"/>
            <a:endParaRPr lang="it-IT" dirty="0">
              <a:solidFill>
                <a:srgbClr val="212121"/>
              </a:solidFill>
              <a:latin typeface="CIDFont+F2"/>
            </a:endParaRPr>
          </a:p>
          <a:p>
            <a:pPr algn="just"/>
            <a:endParaRPr lang="it-IT" dirty="0">
              <a:solidFill>
                <a:srgbClr val="212121"/>
              </a:solidFill>
              <a:latin typeface="CIDFont+F2"/>
            </a:endParaRPr>
          </a:p>
          <a:p>
            <a:pPr algn="just"/>
            <a:endParaRPr lang="it-IT" dirty="0">
              <a:solidFill>
                <a:srgbClr val="212121"/>
              </a:solidFill>
              <a:latin typeface="CIDFont+F2"/>
            </a:endParaRPr>
          </a:p>
          <a:p>
            <a:pPr algn="just"/>
            <a:endParaRPr lang="it-IT" dirty="0">
              <a:solidFill>
                <a:srgbClr val="212121"/>
              </a:solidFill>
              <a:latin typeface="CIDFont+F2"/>
            </a:endParaRPr>
          </a:p>
          <a:p>
            <a:pPr algn="just"/>
            <a:endParaRPr lang="it-IT" dirty="0">
              <a:solidFill>
                <a:srgbClr val="212121"/>
              </a:solidFill>
              <a:latin typeface="CIDFont+F2"/>
            </a:endParaRPr>
          </a:p>
          <a:p>
            <a:pPr algn="just"/>
            <a:endParaRPr lang="it-IT" sz="1800" b="0" i="0" u="none" strike="noStrike" baseline="0" dirty="0">
              <a:latin typeface="CIDFont+F2"/>
            </a:endParaRPr>
          </a:p>
          <a:p>
            <a:pPr algn="l"/>
            <a:endParaRPr lang="it-IT" dirty="0"/>
          </a:p>
        </p:txBody>
      </p:sp>
    </p:spTree>
    <p:extLst>
      <p:ext uri="{BB962C8B-B14F-4D97-AF65-F5344CB8AC3E}">
        <p14:creationId xmlns:p14="http://schemas.microsoft.com/office/powerpoint/2010/main" val="42583844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0"/>
            <a:ext cx="9036496" cy="878144"/>
          </a:xfrm>
        </p:spPr>
        <p:txBody>
          <a:bodyPr>
            <a:normAutofit fontScale="90000"/>
          </a:bodyPr>
          <a:lstStyle/>
          <a:p>
            <a:r>
              <a:rPr lang="it-IT" dirty="0"/>
              <a:t>RENDICONTAZIONE DELLA SPESA</a:t>
            </a:r>
            <a:br>
              <a:rPr lang="it-IT" dirty="0"/>
            </a:br>
            <a:r>
              <a:rPr lang="it-IT" dirty="0"/>
              <a:t>Criteri specifici</a:t>
            </a:r>
          </a:p>
        </p:txBody>
      </p:sp>
      <p:sp>
        <p:nvSpPr>
          <p:cNvPr id="3" name="Segnaposto contenuto 2"/>
          <p:cNvSpPr>
            <a:spLocks noGrp="1"/>
          </p:cNvSpPr>
          <p:nvPr>
            <p:ph idx="1"/>
          </p:nvPr>
        </p:nvSpPr>
        <p:spPr>
          <a:xfrm>
            <a:off x="179512" y="1129829"/>
            <a:ext cx="8229600" cy="5472608"/>
          </a:xfrm>
        </p:spPr>
        <p:txBody>
          <a:bodyPr>
            <a:normAutofit/>
          </a:bodyPr>
          <a:lstStyle/>
          <a:p>
            <a:pPr marL="0" indent="0" algn="just">
              <a:buNone/>
            </a:pPr>
            <a:r>
              <a:rPr lang="it-IT" sz="1800" b="0" i="0" u="none" strike="noStrike" baseline="0" dirty="0">
                <a:solidFill>
                  <a:schemeClr val="tx1"/>
                </a:solidFill>
                <a:latin typeface="+mj-lt"/>
              </a:rPr>
              <a:t>Il Timesheet mensile deve dare evidenza del dettaglio giornaliero delle ore complessivamente lavorate  dal dipendente, nonché delle ore lavorate per ogni, eventuale, ulteriore attività svolta nel periodo di riferimento, comprese ferie permessi e trasferte svolte.</a:t>
            </a:r>
          </a:p>
          <a:p>
            <a:pPr marL="0" indent="0" algn="l">
              <a:buNone/>
            </a:pPr>
            <a:r>
              <a:rPr lang="it-IT" sz="1800" i="0" dirty="0">
                <a:solidFill>
                  <a:schemeClr val="tx1"/>
                </a:solidFill>
                <a:latin typeface="+mj-lt"/>
              </a:rPr>
              <a:t>Documentazione di spesa:</a:t>
            </a:r>
          </a:p>
          <a:p>
            <a:pPr algn="l">
              <a:buFont typeface="Wingdings" panose="05000000000000000000" pitchFamily="2" charset="2"/>
              <a:buChar char="ü"/>
            </a:pPr>
            <a:r>
              <a:rPr lang="it-IT" sz="1800" i="0" dirty="0">
                <a:solidFill>
                  <a:schemeClr val="tx1"/>
                </a:solidFill>
                <a:latin typeface="+mj-lt"/>
              </a:rPr>
              <a:t>Contratto di lavoro</a:t>
            </a:r>
          </a:p>
          <a:p>
            <a:pPr algn="l">
              <a:buFont typeface="Wingdings" panose="05000000000000000000" pitchFamily="2" charset="2"/>
              <a:buChar char="ü"/>
            </a:pPr>
            <a:r>
              <a:rPr lang="it-IT" sz="1800" i="0" dirty="0">
                <a:solidFill>
                  <a:schemeClr val="tx1"/>
                </a:solidFill>
                <a:latin typeface="+mj-lt"/>
              </a:rPr>
              <a:t>Timesheet (compilati e firmati da dipendente e controfirmati da referente interno)</a:t>
            </a:r>
          </a:p>
          <a:p>
            <a:pPr algn="l">
              <a:buFont typeface="Wingdings" panose="05000000000000000000" pitchFamily="2" charset="2"/>
              <a:buChar char="ü"/>
            </a:pPr>
            <a:r>
              <a:rPr lang="it-IT" sz="1800" i="0" dirty="0">
                <a:solidFill>
                  <a:schemeClr val="tx1"/>
                </a:solidFill>
                <a:latin typeface="+mj-lt"/>
              </a:rPr>
              <a:t>Buste paga/cedolini quietanzati</a:t>
            </a:r>
          </a:p>
          <a:p>
            <a:pPr algn="l">
              <a:buFont typeface="Wingdings" panose="05000000000000000000" pitchFamily="2" charset="2"/>
              <a:buChar char="ü"/>
            </a:pPr>
            <a:r>
              <a:rPr lang="it-IT" sz="1800" i="0" dirty="0">
                <a:solidFill>
                  <a:schemeClr val="tx1"/>
                </a:solidFill>
                <a:latin typeface="+mj-lt"/>
              </a:rPr>
              <a:t>Documentazione avvenuto pagamento retribuzioni  e versamento Irpef</a:t>
            </a:r>
          </a:p>
          <a:p>
            <a:pPr marL="0" indent="0" algn="l">
              <a:buNone/>
            </a:pPr>
            <a:endParaRPr lang="it-IT" sz="1800" b="0" i="0" u="none" strike="noStrike" baseline="0" dirty="0">
              <a:latin typeface="+mj-lt"/>
            </a:endParaRPr>
          </a:p>
          <a:p>
            <a:pPr>
              <a:buFont typeface="Wingdings" panose="05000000000000000000" pitchFamily="2" charset="2"/>
              <a:buChar char="v"/>
            </a:pPr>
            <a:r>
              <a:rPr lang="it-IT" sz="1800" b="0" i="0" u="sng" strike="noStrike" baseline="0" dirty="0">
                <a:solidFill>
                  <a:schemeClr val="tx1"/>
                </a:solidFill>
                <a:latin typeface="+mj-lt"/>
              </a:rPr>
              <a:t>Personale non dipendente </a:t>
            </a:r>
            <a:r>
              <a:rPr lang="it-IT" sz="1800" b="0" i="0" u="none" strike="noStrike" baseline="0" dirty="0">
                <a:solidFill>
                  <a:schemeClr val="tx1"/>
                </a:solidFill>
                <a:latin typeface="+mj-lt"/>
              </a:rPr>
              <a:t>(Ricercatori, Assegnisti, Dottori di Ricerca, Borsisti, ecc.)</a:t>
            </a:r>
            <a:endParaRPr lang="it-IT" sz="1800" i="0" dirty="0">
              <a:solidFill>
                <a:schemeClr val="tx1"/>
              </a:solidFill>
              <a:latin typeface="+mj-lt"/>
            </a:endParaRPr>
          </a:p>
          <a:p>
            <a:pPr marL="0" indent="0" algn="l">
              <a:buNone/>
            </a:pPr>
            <a:r>
              <a:rPr lang="it-IT" sz="1800" i="0" dirty="0">
                <a:solidFill>
                  <a:schemeClr val="tx1"/>
                </a:solidFill>
                <a:latin typeface="+mj-lt"/>
              </a:rPr>
              <a:t>Documentazione di spesa:</a:t>
            </a:r>
          </a:p>
          <a:p>
            <a:pPr algn="l">
              <a:buFont typeface="Wingdings" panose="05000000000000000000" pitchFamily="2" charset="2"/>
              <a:buChar char="ü"/>
            </a:pPr>
            <a:r>
              <a:rPr lang="it-IT" sz="1800" i="0" dirty="0" err="1">
                <a:solidFill>
                  <a:schemeClr val="tx1"/>
                </a:solidFill>
                <a:latin typeface="+mj-lt"/>
              </a:rPr>
              <a:t>Docs</a:t>
            </a:r>
            <a:r>
              <a:rPr lang="it-IT" sz="1800" i="0" dirty="0">
                <a:solidFill>
                  <a:schemeClr val="tx1"/>
                </a:solidFill>
                <a:latin typeface="+mj-lt"/>
              </a:rPr>
              <a:t> relativi a selezione, CV</a:t>
            </a:r>
          </a:p>
          <a:p>
            <a:pPr algn="l">
              <a:buFont typeface="Wingdings" panose="05000000000000000000" pitchFamily="2" charset="2"/>
              <a:buChar char="ü"/>
            </a:pPr>
            <a:r>
              <a:rPr lang="it-IT" sz="1800" i="0" dirty="0">
                <a:solidFill>
                  <a:schemeClr val="tx1"/>
                </a:solidFill>
                <a:latin typeface="+mj-lt"/>
              </a:rPr>
              <a:t>Contratto di collaborazione, borsa di studio, assegno </a:t>
            </a:r>
            <a:r>
              <a:rPr lang="it-IT" sz="1800" i="0" dirty="0" err="1">
                <a:solidFill>
                  <a:schemeClr val="tx1"/>
                </a:solidFill>
                <a:latin typeface="+mj-lt"/>
              </a:rPr>
              <a:t>etc</a:t>
            </a:r>
            <a:endParaRPr lang="it-IT" sz="1800" i="0" dirty="0">
              <a:solidFill>
                <a:schemeClr val="tx1"/>
              </a:solidFill>
              <a:latin typeface="+mj-lt"/>
            </a:endParaRPr>
          </a:p>
          <a:p>
            <a:pPr algn="l">
              <a:buFont typeface="Wingdings" panose="05000000000000000000" pitchFamily="2" charset="2"/>
              <a:buChar char="ü"/>
            </a:pPr>
            <a:r>
              <a:rPr lang="it-IT" sz="1800" i="0" dirty="0">
                <a:solidFill>
                  <a:schemeClr val="tx1"/>
                </a:solidFill>
                <a:latin typeface="+mj-lt"/>
              </a:rPr>
              <a:t>Buste paga/cedolini quietanzati</a:t>
            </a:r>
          </a:p>
          <a:p>
            <a:pPr algn="l">
              <a:buFont typeface="Wingdings" panose="05000000000000000000" pitchFamily="2" charset="2"/>
              <a:buChar char="ü"/>
            </a:pPr>
            <a:r>
              <a:rPr lang="it-IT" sz="1800" i="0" dirty="0">
                <a:solidFill>
                  <a:schemeClr val="tx1"/>
                </a:solidFill>
                <a:latin typeface="+mj-lt"/>
              </a:rPr>
              <a:t>Documentazione avvenuto pagamento e versamento Irpef</a:t>
            </a:r>
          </a:p>
        </p:txBody>
      </p:sp>
      <p:sp>
        <p:nvSpPr>
          <p:cNvPr id="4" name="Segnaposto data 3"/>
          <p:cNvSpPr>
            <a:spLocks noGrp="1"/>
          </p:cNvSpPr>
          <p:nvPr>
            <p:ph type="dt" sz="half" idx="10"/>
          </p:nvPr>
        </p:nvSpPr>
        <p:spPr/>
        <p:txBody>
          <a:bodyPr/>
          <a:lstStyle/>
          <a:p>
            <a:fld id="{8D88A192-9E2C-4AA5-B1E6-091D6EAFB273}" type="datetime1">
              <a:rPr lang="it-IT" smtClean="0"/>
              <a:pPr/>
              <a:t>15/11/2021</a:t>
            </a:fld>
            <a:endParaRPr lang="it-IT" dirty="0"/>
          </a:p>
        </p:txBody>
      </p:sp>
      <p:sp>
        <p:nvSpPr>
          <p:cNvPr id="5" name="Segnaposto numero diapositiva 4"/>
          <p:cNvSpPr>
            <a:spLocks noGrp="1"/>
          </p:cNvSpPr>
          <p:nvPr>
            <p:ph type="sldNum" sz="quarter" idx="12"/>
          </p:nvPr>
        </p:nvSpPr>
        <p:spPr/>
        <p:txBody>
          <a:bodyPr/>
          <a:lstStyle/>
          <a:p>
            <a:fld id="{F5659467-C715-45CA-988F-5793C3CAF1CB}" type="slidenum">
              <a:rPr lang="it-IT" smtClean="0"/>
              <a:pPr/>
              <a:t>14</a:t>
            </a:fld>
            <a:endParaRPr lang="it-IT"/>
          </a:p>
        </p:txBody>
      </p:sp>
      <p:pic>
        <p:nvPicPr>
          <p:cNvPr id="6" name="Immagine 5" descr="Tutela Amici: Internet, Polizia di Stato: attenzione ai ..."/>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74245" y="4944300"/>
            <a:ext cx="770384" cy="770384"/>
          </a:xfrm>
          <a:prstGeom prst="rect">
            <a:avLst/>
          </a:prstGeom>
        </p:spPr>
      </p:pic>
    </p:spTree>
    <p:extLst>
      <p:ext uri="{BB962C8B-B14F-4D97-AF65-F5344CB8AC3E}">
        <p14:creationId xmlns:p14="http://schemas.microsoft.com/office/powerpoint/2010/main" val="6897028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0"/>
            <a:ext cx="9036496" cy="878144"/>
          </a:xfrm>
        </p:spPr>
        <p:txBody>
          <a:bodyPr>
            <a:normAutofit fontScale="90000"/>
          </a:bodyPr>
          <a:lstStyle/>
          <a:p>
            <a:r>
              <a:rPr lang="it-IT" dirty="0"/>
              <a:t>RENDICONTAZIONE DELLA SPESA</a:t>
            </a:r>
            <a:br>
              <a:rPr lang="it-IT" dirty="0"/>
            </a:br>
            <a:r>
              <a:rPr lang="it-IT" dirty="0"/>
              <a:t>Criteri specifici</a:t>
            </a:r>
          </a:p>
        </p:txBody>
      </p:sp>
      <p:sp>
        <p:nvSpPr>
          <p:cNvPr id="3" name="Segnaposto contenuto 2"/>
          <p:cNvSpPr>
            <a:spLocks noGrp="1"/>
          </p:cNvSpPr>
          <p:nvPr>
            <p:ph idx="1"/>
          </p:nvPr>
        </p:nvSpPr>
        <p:spPr>
          <a:xfrm>
            <a:off x="457200" y="1196752"/>
            <a:ext cx="8229600" cy="5472608"/>
          </a:xfrm>
        </p:spPr>
        <p:txBody>
          <a:bodyPr>
            <a:normAutofit/>
          </a:bodyPr>
          <a:lstStyle/>
          <a:p>
            <a:pPr algn="just"/>
            <a:endParaRPr lang="it-IT" b="1" i="0" dirty="0"/>
          </a:p>
          <a:p>
            <a:pPr marL="0" indent="0">
              <a:buNone/>
            </a:pPr>
            <a:endParaRPr lang="it-IT" i="0" dirty="0"/>
          </a:p>
          <a:p>
            <a:endParaRPr lang="it-IT" i="0" dirty="0"/>
          </a:p>
          <a:p>
            <a:pPr marL="0" indent="0" algn="just">
              <a:buNone/>
            </a:pPr>
            <a:endParaRPr lang="it-IT" sz="2200" i="0" dirty="0">
              <a:solidFill>
                <a:schemeClr val="tx1"/>
              </a:solidFill>
            </a:endParaRPr>
          </a:p>
        </p:txBody>
      </p:sp>
      <p:sp>
        <p:nvSpPr>
          <p:cNvPr id="4" name="Segnaposto data 3"/>
          <p:cNvSpPr>
            <a:spLocks noGrp="1"/>
          </p:cNvSpPr>
          <p:nvPr>
            <p:ph type="dt" sz="half" idx="10"/>
          </p:nvPr>
        </p:nvSpPr>
        <p:spPr/>
        <p:txBody>
          <a:bodyPr/>
          <a:lstStyle/>
          <a:p>
            <a:fld id="{8D88A192-9E2C-4AA5-B1E6-091D6EAFB273}" type="datetime1">
              <a:rPr lang="it-IT" smtClean="0"/>
              <a:pPr/>
              <a:t>15/11/2021</a:t>
            </a:fld>
            <a:endParaRPr lang="it-IT" dirty="0"/>
          </a:p>
        </p:txBody>
      </p:sp>
      <p:sp>
        <p:nvSpPr>
          <p:cNvPr id="5" name="Segnaposto numero diapositiva 4"/>
          <p:cNvSpPr>
            <a:spLocks noGrp="1"/>
          </p:cNvSpPr>
          <p:nvPr>
            <p:ph type="sldNum" sz="quarter" idx="12"/>
          </p:nvPr>
        </p:nvSpPr>
        <p:spPr/>
        <p:txBody>
          <a:bodyPr/>
          <a:lstStyle/>
          <a:p>
            <a:fld id="{F5659467-C715-45CA-988F-5793C3CAF1CB}" type="slidenum">
              <a:rPr lang="it-IT" smtClean="0"/>
              <a:pPr/>
              <a:t>15</a:t>
            </a:fld>
            <a:endParaRPr lang="it-IT"/>
          </a:p>
        </p:txBody>
      </p:sp>
      <p:sp>
        <p:nvSpPr>
          <p:cNvPr id="9" name="CasellaDiTesto 8">
            <a:extLst>
              <a:ext uri="{FF2B5EF4-FFF2-40B4-BE49-F238E27FC236}">
                <a16:creationId xmlns:a16="http://schemas.microsoft.com/office/drawing/2014/main" id="{ED0C4E09-FA72-49BD-AC84-7858824C5687}"/>
              </a:ext>
            </a:extLst>
          </p:cNvPr>
          <p:cNvSpPr txBox="1"/>
          <p:nvPr/>
        </p:nvSpPr>
        <p:spPr>
          <a:xfrm>
            <a:off x="611560" y="1236540"/>
            <a:ext cx="8136904" cy="3293209"/>
          </a:xfrm>
          <a:prstGeom prst="rect">
            <a:avLst/>
          </a:prstGeom>
          <a:noFill/>
        </p:spPr>
        <p:txBody>
          <a:bodyPr wrap="square">
            <a:spAutoFit/>
          </a:bodyPr>
          <a:lstStyle/>
          <a:p>
            <a:pPr algn="l"/>
            <a:r>
              <a:rPr lang="it-IT" sz="1600" b="1" i="0" u="none" strike="noStrike" baseline="0" dirty="0">
                <a:latin typeface="+mj-lt"/>
              </a:rPr>
              <a:t>Costi acquisto strumenti ed attrezzature</a:t>
            </a:r>
          </a:p>
          <a:p>
            <a:pPr algn="l"/>
            <a:endParaRPr lang="it-IT" sz="1600" b="1" i="0" u="none" strike="noStrike" baseline="0" dirty="0">
              <a:latin typeface="+mj-lt"/>
            </a:endParaRPr>
          </a:p>
          <a:p>
            <a:pPr algn="just"/>
            <a:r>
              <a:rPr lang="it-IT" sz="1600" b="0" i="0" u="none" strike="noStrike" baseline="0" dirty="0">
                <a:latin typeface="+mj-lt"/>
              </a:rPr>
              <a:t>In questa voce rientrano i costi degli strumenti e delle attrezzature, </a:t>
            </a:r>
            <a:r>
              <a:rPr lang="it-IT" sz="1600" b="1" i="0" u="none" strike="noStrike" baseline="0" dirty="0">
                <a:latin typeface="+mj-lt"/>
              </a:rPr>
              <a:t>nuovi di fabbrica</a:t>
            </a:r>
            <a:r>
              <a:rPr lang="it-IT" sz="1600" b="0" i="0" u="none" strike="noStrike" baseline="0" dirty="0">
                <a:latin typeface="+mj-lt"/>
              </a:rPr>
              <a:t>, nella misura e per il periodo in cui sono utilizzati per il progetto. </a:t>
            </a:r>
          </a:p>
          <a:p>
            <a:pPr algn="just"/>
            <a:r>
              <a:rPr lang="it-IT" sz="1600" b="0" i="0" u="none" strike="noStrike" baseline="0" dirty="0">
                <a:latin typeface="+mj-lt"/>
              </a:rPr>
              <a:t>Se gli strumenti e le attrezzature non sono utilizzati, per tutto il loro ciclo di vita, per il progetto di ricerca sono considerati </a:t>
            </a:r>
            <a:r>
              <a:rPr lang="it-IT" sz="1600" b="0" i="0" u="sng" strike="noStrike" baseline="0" dirty="0">
                <a:latin typeface="+mj-lt"/>
              </a:rPr>
              <a:t>ammissibili unicamente i costi di ammortamento </a:t>
            </a:r>
            <a:r>
              <a:rPr lang="it-IT" sz="1600" b="0" i="0" u="none" strike="noStrike" baseline="0" dirty="0">
                <a:latin typeface="+mj-lt"/>
              </a:rPr>
              <a:t>corrispondenti alla durata del progetto, nel limite delle quote fiscali ordinarie di ammortamento.</a:t>
            </a:r>
          </a:p>
          <a:p>
            <a:pPr algn="just"/>
            <a:r>
              <a:rPr lang="it-IT" sz="1600" b="0" i="0" u="none" strike="noStrike" baseline="0" dirty="0">
                <a:latin typeface="+mj-lt"/>
              </a:rPr>
              <a:t>Non saranno computabili ai fini del finanziamento le attrezzature e le strumentazioni già esistenti alla data di decorrenza dell’ammissibilità dei costi, né potranno essere imputate quote del loro ammortamento,</a:t>
            </a:r>
          </a:p>
          <a:p>
            <a:pPr algn="just"/>
            <a:r>
              <a:rPr lang="it-IT" sz="1600" b="0" i="0" u="none" strike="noStrike" baseline="0" dirty="0">
                <a:latin typeface="+mj-lt"/>
              </a:rPr>
              <a:t>Nel caso di apparecchiature o parti di esse che per intrinseche caratteristiche d’uso abbiano </a:t>
            </a:r>
            <a:r>
              <a:rPr lang="it-IT" sz="1600" b="1" i="0" u="none" strike="noStrike" baseline="0" dirty="0">
                <a:latin typeface="+mj-lt"/>
              </a:rPr>
              <a:t>un’elevata deperibilità </a:t>
            </a:r>
            <a:r>
              <a:rPr lang="it-IT" sz="1600" b="0" i="0" u="none" strike="noStrike" baseline="0" dirty="0">
                <a:latin typeface="+mj-lt"/>
              </a:rPr>
              <a:t>(inferiore alla durata del progetto), queste, previa attestazione del Referente interno potranno essere rendicontate interamente nel periodo.</a:t>
            </a:r>
          </a:p>
        </p:txBody>
      </p:sp>
      <p:pic>
        <p:nvPicPr>
          <p:cNvPr id="7" name="Immagine 6" descr="Tutela Amici: Internet, Polizia di Stato: attenzione ai ...">
            <a:extLst>
              <a:ext uri="{FF2B5EF4-FFF2-40B4-BE49-F238E27FC236}">
                <a16:creationId xmlns:a16="http://schemas.microsoft.com/office/drawing/2014/main" id="{F11032C1-C3EE-4E2C-A95B-9359521A381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74245" y="4944300"/>
            <a:ext cx="770384" cy="770384"/>
          </a:xfrm>
          <a:prstGeom prst="rect">
            <a:avLst/>
          </a:prstGeom>
        </p:spPr>
      </p:pic>
    </p:spTree>
    <p:extLst>
      <p:ext uri="{BB962C8B-B14F-4D97-AF65-F5344CB8AC3E}">
        <p14:creationId xmlns:p14="http://schemas.microsoft.com/office/powerpoint/2010/main" val="22486111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0"/>
            <a:ext cx="9036496" cy="878144"/>
          </a:xfrm>
        </p:spPr>
        <p:txBody>
          <a:bodyPr>
            <a:normAutofit fontScale="90000"/>
          </a:bodyPr>
          <a:lstStyle/>
          <a:p>
            <a:r>
              <a:rPr lang="it-IT" dirty="0"/>
              <a:t>RENDICONTAZIONE DELLA SPESA</a:t>
            </a:r>
            <a:br>
              <a:rPr lang="it-IT" dirty="0"/>
            </a:br>
            <a:r>
              <a:rPr lang="it-IT" dirty="0"/>
              <a:t>Criteri specifici</a:t>
            </a:r>
          </a:p>
        </p:txBody>
      </p:sp>
      <p:sp>
        <p:nvSpPr>
          <p:cNvPr id="3" name="Segnaposto contenuto 2"/>
          <p:cNvSpPr>
            <a:spLocks noGrp="1"/>
          </p:cNvSpPr>
          <p:nvPr>
            <p:ph idx="1"/>
          </p:nvPr>
        </p:nvSpPr>
        <p:spPr>
          <a:xfrm>
            <a:off x="457200" y="1196752"/>
            <a:ext cx="8229600" cy="4464496"/>
          </a:xfrm>
        </p:spPr>
        <p:txBody>
          <a:bodyPr>
            <a:normAutofit fontScale="92500"/>
          </a:bodyPr>
          <a:lstStyle/>
          <a:p>
            <a:pPr marL="0" indent="0" algn="l">
              <a:buNone/>
            </a:pPr>
            <a:endParaRPr lang="it-IT" sz="1800" b="0" i="0" u="none" strike="noStrike" baseline="0" dirty="0">
              <a:latin typeface="CIDFont+F2"/>
            </a:endParaRPr>
          </a:p>
          <a:p>
            <a:pPr marL="0" indent="0" algn="l">
              <a:buNone/>
            </a:pPr>
            <a:r>
              <a:rPr lang="it-IT" sz="1800" dirty="0">
                <a:solidFill>
                  <a:schemeClr val="tx1"/>
                </a:solidFill>
                <a:latin typeface="+mj-lt"/>
              </a:rPr>
              <a:t>Documentazione di spesa:</a:t>
            </a:r>
          </a:p>
          <a:p>
            <a:pPr marL="285750" indent="-285750" algn="l">
              <a:buFont typeface="Wingdings" panose="05000000000000000000" pitchFamily="2" charset="2"/>
              <a:buChar char="ü"/>
            </a:pPr>
            <a:r>
              <a:rPr lang="it-IT" sz="1800" dirty="0">
                <a:solidFill>
                  <a:schemeClr val="tx1"/>
                </a:solidFill>
                <a:latin typeface="+mj-lt"/>
              </a:rPr>
              <a:t>Procedura Selezione fornitore</a:t>
            </a:r>
          </a:p>
          <a:p>
            <a:pPr marL="285750" indent="-285750" algn="l">
              <a:buFont typeface="Wingdings" panose="05000000000000000000" pitchFamily="2" charset="2"/>
              <a:buChar char="ü"/>
            </a:pPr>
            <a:r>
              <a:rPr lang="it-IT" sz="1800" dirty="0">
                <a:solidFill>
                  <a:schemeClr val="tx1"/>
                </a:solidFill>
                <a:latin typeface="+mj-lt"/>
              </a:rPr>
              <a:t>Ordine, ddt, buono consegna e conformità ordine</a:t>
            </a:r>
          </a:p>
          <a:p>
            <a:pPr marL="285750" indent="-285750" algn="l">
              <a:buFont typeface="Wingdings" panose="05000000000000000000" pitchFamily="2" charset="2"/>
              <a:buChar char="ü"/>
            </a:pPr>
            <a:r>
              <a:rPr lang="it-IT" sz="1800" dirty="0">
                <a:solidFill>
                  <a:schemeClr val="tx1"/>
                </a:solidFill>
                <a:latin typeface="+mj-lt"/>
              </a:rPr>
              <a:t>Fattura, </a:t>
            </a:r>
            <a:r>
              <a:rPr lang="it-IT" sz="1800" dirty="0" err="1">
                <a:solidFill>
                  <a:schemeClr val="tx1"/>
                </a:solidFill>
                <a:latin typeface="+mj-lt"/>
              </a:rPr>
              <a:t>docs</a:t>
            </a:r>
            <a:r>
              <a:rPr lang="it-IT" sz="1800" dirty="0">
                <a:solidFill>
                  <a:schemeClr val="tx1"/>
                </a:solidFill>
                <a:latin typeface="+mj-lt"/>
              </a:rPr>
              <a:t> attestanti pagamento  e collaudo</a:t>
            </a:r>
          </a:p>
          <a:p>
            <a:pPr marL="285750" indent="-285750" algn="l">
              <a:buFont typeface="Wingdings" panose="05000000000000000000" pitchFamily="2" charset="2"/>
              <a:buChar char="ü"/>
            </a:pPr>
            <a:r>
              <a:rPr lang="it-IT" sz="1800" dirty="0">
                <a:solidFill>
                  <a:schemeClr val="tx1"/>
                </a:solidFill>
                <a:latin typeface="+mj-lt"/>
              </a:rPr>
              <a:t>Registro beni ammortizzabili (estratto)</a:t>
            </a:r>
          </a:p>
          <a:p>
            <a:pPr marL="285750" indent="-285750" algn="l">
              <a:buFont typeface="Wingdings" panose="05000000000000000000" pitchFamily="2" charset="2"/>
              <a:buChar char="ü"/>
            </a:pPr>
            <a:r>
              <a:rPr lang="it-IT" sz="1800" dirty="0" err="1">
                <a:solidFill>
                  <a:schemeClr val="tx1"/>
                </a:solidFill>
                <a:latin typeface="+mj-lt"/>
              </a:rPr>
              <a:t>Dsan</a:t>
            </a:r>
            <a:r>
              <a:rPr lang="it-IT" sz="1800" dirty="0">
                <a:solidFill>
                  <a:schemeClr val="tx1"/>
                </a:solidFill>
                <a:latin typeface="+mj-lt"/>
              </a:rPr>
              <a:t> legale rappresentante (attrezzature non hanno già usufruito di contributi pubblici)</a:t>
            </a:r>
          </a:p>
          <a:p>
            <a:pPr marL="285750" indent="-285750" algn="just">
              <a:buFont typeface="Wingdings" panose="05000000000000000000" pitchFamily="2" charset="2"/>
              <a:buChar char="ü"/>
            </a:pPr>
            <a:r>
              <a:rPr lang="it-IT" sz="1800" dirty="0">
                <a:solidFill>
                  <a:schemeClr val="tx1"/>
                </a:solidFill>
                <a:latin typeface="+mj-lt"/>
              </a:rPr>
              <a:t>Prospetto Calcolo quota d’uso, con descrizione bene, della categoria del bene, anno, estremi della fattura, importo, % di ammortamento, tempo e percentuale di utilizzo nel progetto e somma imputata al finanziamento pubblico, vedi format MUR (Allegato 7</a:t>
            </a:r>
            <a:r>
              <a:rPr lang="it-IT" sz="1800" b="0" i="0" u="none" strike="noStrike" baseline="0" dirty="0">
                <a:solidFill>
                  <a:schemeClr val="tx1"/>
                </a:solidFill>
                <a:latin typeface="+mj-lt"/>
              </a:rPr>
              <a:t>).</a:t>
            </a:r>
            <a:endParaRPr lang="it-IT" sz="1800" dirty="0">
              <a:solidFill>
                <a:schemeClr val="tx1"/>
              </a:solidFill>
              <a:latin typeface="+mj-lt"/>
            </a:endParaRPr>
          </a:p>
          <a:p>
            <a:pPr marL="0" indent="0" algn="l">
              <a:buNone/>
            </a:pPr>
            <a:endParaRPr lang="it-IT" sz="1800" b="0" i="0" u="none" strike="noStrike" baseline="0" dirty="0">
              <a:solidFill>
                <a:schemeClr val="tx1"/>
              </a:solidFill>
              <a:latin typeface="+mj-lt"/>
            </a:endParaRPr>
          </a:p>
          <a:p>
            <a:pPr marL="0" indent="0" algn="just">
              <a:buNone/>
            </a:pPr>
            <a:r>
              <a:rPr lang="it-IT" sz="1800" b="0" i="0" u="none" strike="noStrike" baseline="0" dirty="0">
                <a:solidFill>
                  <a:schemeClr val="tx1"/>
                </a:solidFill>
                <a:latin typeface="+mj-lt"/>
              </a:rPr>
              <a:t>E’ ammissibile la spesa per </a:t>
            </a:r>
            <a:r>
              <a:rPr lang="it-IT" sz="1800" b="1" i="0" u="none" strike="noStrike" baseline="0" dirty="0">
                <a:solidFill>
                  <a:schemeClr val="tx1"/>
                </a:solidFill>
                <a:latin typeface="+mj-lt"/>
              </a:rPr>
              <a:t>leasing</a:t>
            </a:r>
            <a:r>
              <a:rPr lang="it-IT" sz="1800" b="0" i="0" u="none" strike="noStrike" baseline="0" dirty="0">
                <a:solidFill>
                  <a:schemeClr val="tx1"/>
                </a:solidFill>
                <a:latin typeface="+mj-lt"/>
              </a:rPr>
              <a:t>, a condizione che preveda la clausola di riscatto finale e che il termine ultimo di pagamento ricada entro la data di ammissibilità della spesa indicata dal bando ovvero ricada entro la data finale di ultimazione delle attività del progetto, se precedente.</a:t>
            </a:r>
            <a:endParaRPr lang="it-IT" sz="3300" i="0" dirty="0">
              <a:solidFill>
                <a:schemeClr val="tx1"/>
              </a:solidFill>
              <a:latin typeface="+mj-lt"/>
            </a:endParaRPr>
          </a:p>
          <a:p>
            <a:pPr marL="0" indent="0">
              <a:buNone/>
            </a:pPr>
            <a:endParaRPr lang="it-IT" sz="3300" i="0" dirty="0">
              <a:solidFill>
                <a:schemeClr val="tx1"/>
              </a:solidFill>
            </a:endParaRPr>
          </a:p>
        </p:txBody>
      </p:sp>
      <p:sp>
        <p:nvSpPr>
          <p:cNvPr id="4" name="Segnaposto data 3"/>
          <p:cNvSpPr>
            <a:spLocks noGrp="1"/>
          </p:cNvSpPr>
          <p:nvPr>
            <p:ph type="dt" sz="half" idx="10"/>
          </p:nvPr>
        </p:nvSpPr>
        <p:spPr/>
        <p:txBody>
          <a:bodyPr/>
          <a:lstStyle/>
          <a:p>
            <a:fld id="{8D88A192-9E2C-4AA5-B1E6-091D6EAFB273}" type="datetime1">
              <a:rPr lang="it-IT" smtClean="0"/>
              <a:pPr/>
              <a:t>15/11/2021</a:t>
            </a:fld>
            <a:endParaRPr lang="it-IT" dirty="0"/>
          </a:p>
        </p:txBody>
      </p:sp>
      <p:sp>
        <p:nvSpPr>
          <p:cNvPr id="5" name="Segnaposto numero diapositiva 4"/>
          <p:cNvSpPr>
            <a:spLocks noGrp="1"/>
          </p:cNvSpPr>
          <p:nvPr>
            <p:ph type="sldNum" sz="quarter" idx="12"/>
          </p:nvPr>
        </p:nvSpPr>
        <p:spPr/>
        <p:txBody>
          <a:bodyPr/>
          <a:lstStyle/>
          <a:p>
            <a:fld id="{F5659467-C715-45CA-988F-5793C3CAF1CB}" type="slidenum">
              <a:rPr lang="it-IT" smtClean="0"/>
              <a:pPr/>
              <a:t>16</a:t>
            </a:fld>
            <a:endParaRPr lang="it-IT"/>
          </a:p>
        </p:txBody>
      </p:sp>
    </p:spTree>
    <p:extLst>
      <p:ext uri="{BB962C8B-B14F-4D97-AF65-F5344CB8AC3E}">
        <p14:creationId xmlns:p14="http://schemas.microsoft.com/office/powerpoint/2010/main" val="30778763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0"/>
            <a:ext cx="9036496" cy="878144"/>
          </a:xfrm>
        </p:spPr>
        <p:txBody>
          <a:bodyPr>
            <a:normAutofit fontScale="90000"/>
          </a:bodyPr>
          <a:lstStyle/>
          <a:p>
            <a:r>
              <a:rPr lang="it-IT" dirty="0"/>
              <a:t>RENDICONTAZIONE DELLA SPESA</a:t>
            </a:r>
            <a:br>
              <a:rPr lang="it-IT" dirty="0"/>
            </a:br>
            <a:r>
              <a:rPr lang="it-IT" dirty="0"/>
              <a:t>Criteri specifici</a:t>
            </a:r>
          </a:p>
        </p:txBody>
      </p:sp>
      <p:sp>
        <p:nvSpPr>
          <p:cNvPr id="4" name="Segnaposto data 3"/>
          <p:cNvSpPr>
            <a:spLocks noGrp="1"/>
          </p:cNvSpPr>
          <p:nvPr>
            <p:ph type="dt" sz="half" idx="10"/>
          </p:nvPr>
        </p:nvSpPr>
        <p:spPr/>
        <p:txBody>
          <a:bodyPr/>
          <a:lstStyle/>
          <a:p>
            <a:fld id="{8D88A192-9E2C-4AA5-B1E6-091D6EAFB273}" type="datetime1">
              <a:rPr lang="it-IT" smtClean="0"/>
              <a:pPr/>
              <a:t>15/11/2021</a:t>
            </a:fld>
            <a:endParaRPr lang="it-IT" dirty="0"/>
          </a:p>
        </p:txBody>
      </p:sp>
      <p:sp>
        <p:nvSpPr>
          <p:cNvPr id="5" name="Segnaposto numero diapositiva 4"/>
          <p:cNvSpPr>
            <a:spLocks noGrp="1"/>
          </p:cNvSpPr>
          <p:nvPr>
            <p:ph type="sldNum" sz="quarter" idx="12"/>
          </p:nvPr>
        </p:nvSpPr>
        <p:spPr/>
        <p:txBody>
          <a:bodyPr/>
          <a:lstStyle/>
          <a:p>
            <a:fld id="{F5659467-C715-45CA-988F-5793C3CAF1CB}" type="slidenum">
              <a:rPr lang="it-IT" smtClean="0"/>
              <a:pPr/>
              <a:t>17</a:t>
            </a:fld>
            <a:endParaRPr lang="it-IT"/>
          </a:p>
        </p:txBody>
      </p:sp>
      <p:sp>
        <p:nvSpPr>
          <p:cNvPr id="6" name="Segnaposto contenuto 5"/>
          <p:cNvSpPr>
            <a:spLocks noGrp="1"/>
          </p:cNvSpPr>
          <p:nvPr>
            <p:ph idx="1"/>
          </p:nvPr>
        </p:nvSpPr>
        <p:spPr>
          <a:xfrm>
            <a:off x="457200" y="1196752"/>
            <a:ext cx="8229600" cy="4968552"/>
          </a:xfrm>
        </p:spPr>
        <p:txBody>
          <a:bodyPr>
            <a:normAutofit fontScale="77500" lnSpcReduction="20000"/>
          </a:bodyPr>
          <a:lstStyle/>
          <a:p>
            <a:pPr marL="0" indent="0" algn="l">
              <a:buNone/>
            </a:pPr>
            <a:endParaRPr lang="it-IT" sz="1800" b="0" i="0" u="none" strike="noStrike" baseline="0" dirty="0">
              <a:solidFill>
                <a:schemeClr val="tx1"/>
              </a:solidFill>
              <a:latin typeface="CIDFont+F3"/>
            </a:endParaRPr>
          </a:p>
          <a:p>
            <a:pPr marL="0" indent="0" algn="l">
              <a:buNone/>
            </a:pPr>
            <a:r>
              <a:rPr lang="it-IT" sz="1800" b="1" i="0" dirty="0">
                <a:solidFill>
                  <a:schemeClr val="tx1"/>
                </a:solidFill>
                <a:latin typeface="+mj-lt"/>
              </a:rPr>
              <a:t>M</a:t>
            </a:r>
            <a:r>
              <a:rPr lang="it-IT" sz="1800" b="1" i="0" u="none" strike="noStrike" baseline="0" dirty="0">
                <a:solidFill>
                  <a:schemeClr val="tx1"/>
                </a:solidFill>
                <a:latin typeface="+mj-lt"/>
              </a:rPr>
              <a:t>ateriali di consumo</a:t>
            </a:r>
          </a:p>
          <a:p>
            <a:pPr marL="0" indent="0" algn="just">
              <a:buNone/>
            </a:pPr>
            <a:r>
              <a:rPr lang="it-IT" sz="1800" b="0" i="0" u="none" strike="noStrike" baseline="0" dirty="0">
                <a:solidFill>
                  <a:schemeClr val="tx1"/>
                </a:solidFill>
                <a:latin typeface="+mj-lt"/>
              </a:rPr>
              <a:t>In questa voce sono compresi: materie prime, componenti, semilavorati, materiali di consumo specifico. Non rientrano invece, in quanto già compresi nelle spese generali, i costi dei materiali minuti necessari per la funzionalità operativa quali: attrezzi di lavoro, minuteria metallica ed elettrica, articoli per la protezione del personale, carta per stampanti, ecc. </a:t>
            </a:r>
          </a:p>
          <a:p>
            <a:pPr marL="0" indent="0" algn="just">
              <a:buNone/>
            </a:pPr>
            <a:r>
              <a:rPr lang="it-IT" sz="1800" b="0" i="0" u="none" strike="noStrike" baseline="0" dirty="0">
                <a:solidFill>
                  <a:schemeClr val="tx1"/>
                </a:solidFill>
                <a:latin typeface="+mj-lt"/>
              </a:rPr>
              <a:t>I costi sono determinati in base alla fattura al netto di IVA, ivi inclusi i dazi doganali, il trasporto e l’imballo, con l’esclusione invece di qualsiasi ricarico per spese generali.</a:t>
            </a:r>
          </a:p>
          <a:p>
            <a:pPr marL="0" indent="0" algn="just">
              <a:buNone/>
            </a:pPr>
            <a:endParaRPr lang="it-IT" sz="1800" b="0" i="0" u="none" strike="noStrike" baseline="0" dirty="0">
              <a:solidFill>
                <a:schemeClr val="tx1"/>
              </a:solidFill>
              <a:latin typeface="+mj-lt"/>
            </a:endParaRPr>
          </a:p>
          <a:p>
            <a:pPr marL="0" indent="0" algn="just">
              <a:buNone/>
            </a:pPr>
            <a:r>
              <a:rPr lang="it-IT" sz="1800" b="0" i="0" u="none" strike="noStrike" baseline="0" dirty="0">
                <a:solidFill>
                  <a:schemeClr val="tx1"/>
                </a:solidFill>
                <a:latin typeface="+mj-lt"/>
              </a:rPr>
              <a:t>Documentazione di spesa:</a:t>
            </a:r>
          </a:p>
          <a:p>
            <a:pPr algn="just">
              <a:buFont typeface="Wingdings" panose="05000000000000000000" pitchFamily="2" charset="2"/>
              <a:buChar char="ü"/>
            </a:pPr>
            <a:r>
              <a:rPr lang="it-IT" sz="1800" b="0" i="0" u="none" strike="noStrike" baseline="0" dirty="0">
                <a:solidFill>
                  <a:schemeClr val="tx1"/>
                </a:solidFill>
                <a:latin typeface="+mj-lt"/>
              </a:rPr>
              <a:t>documentazione relativa alla selezione del fornitore del bene</a:t>
            </a:r>
          </a:p>
          <a:p>
            <a:pPr algn="just">
              <a:buFont typeface="Wingdings" panose="05000000000000000000" pitchFamily="2" charset="2"/>
              <a:buChar char="ü"/>
            </a:pPr>
            <a:r>
              <a:rPr lang="it-IT" sz="1800" b="0" i="0" u="none" strike="noStrike" baseline="0" dirty="0">
                <a:solidFill>
                  <a:schemeClr val="tx1"/>
                </a:solidFill>
                <a:latin typeface="+mj-lt"/>
              </a:rPr>
              <a:t>ordine al fornitore contenente esplicito riferimento al progetto</a:t>
            </a:r>
          </a:p>
          <a:p>
            <a:pPr algn="just">
              <a:buFont typeface="Wingdings" panose="05000000000000000000" pitchFamily="2" charset="2"/>
              <a:buChar char="ü"/>
            </a:pPr>
            <a:r>
              <a:rPr lang="it-IT" sz="1800" b="0" i="0" u="none" strike="noStrike" baseline="0" dirty="0">
                <a:solidFill>
                  <a:schemeClr val="tx1"/>
                </a:solidFill>
                <a:latin typeface="+mj-lt"/>
              </a:rPr>
              <a:t>documento di trasporto e buono di consegna (se applicabile)</a:t>
            </a:r>
          </a:p>
          <a:p>
            <a:pPr algn="just">
              <a:buFont typeface="Wingdings" panose="05000000000000000000" pitchFamily="2" charset="2"/>
              <a:buChar char="ü"/>
            </a:pPr>
            <a:r>
              <a:rPr lang="it-IT" sz="1800" b="0" i="0" u="none" strike="noStrike" baseline="0" dirty="0">
                <a:solidFill>
                  <a:schemeClr val="tx1"/>
                </a:solidFill>
                <a:latin typeface="+mj-lt"/>
              </a:rPr>
              <a:t>fattura del fornitore con riferimento all’ordine e il costo unitario del bene</a:t>
            </a:r>
          </a:p>
          <a:p>
            <a:pPr algn="just">
              <a:buFont typeface="Wingdings" panose="05000000000000000000" pitchFamily="2" charset="2"/>
              <a:buChar char="ü"/>
            </a:pPr>
            <a:r>
              <a:rPr lang="it-IT" sz="1800" b="0" i="0" u="none" strike="noStrike" baseline="0" dirty="0">
                <a:solidFill>
                  <a:schemeClr val="tx1"/>
                </a:solidFill>
                <a:latin typeface="+mj-lt"/>
              </a:rPr>
              <a:t>documentazione avvenuto pagamento, con indicazione nella causale del riferimento al progetto, della nota di debito e del beneficiario</a:t>
            </a:r>
          </a:p>
          <a:p>
            <a:pPr algn="just">
              <a:buFont typeface="Wingdings" panose="05000000000000000000" pitchFamily="2" charset="2"/>
              <a:buChar char="ü"/>
            </a:pPr>
            <a:r>
              <a:rPr lang="it-IT" sz="1800" b="0" i="0" u="none" strike="noStrike" baseline="0" dirty="0">
                <a:solidFill>
                  <a:schemeClr val="tx1"/>
                </a:solidFill>
                <a:latin typeface="+mj-lt"/>
              </a:rPr>
              <a:t>mandato di pagamento e relativa liquidazione</a:t>
            </a:r>
          </a:p>
          <a:p>
            <a:pPr algn="just">
              <a:buFont typeface="Wingdings" panose="05000000000000000000" pitchFamily="2" charset="2"/>
              <a:buChar char="ü"/>
            </a:pPr>
            <a:r>
              <a:rPr lang="it-IT" sz="1800" b="0" i="0" u="none" strike="noStrike" baseline="0" dirty="0">
                <a:solidFill>
                  <a:schemeClr val="tx1"/>
                </a:solidFill>
                <a:latin typeface="+mj-lt"/>
              </a:rPr>
              <a:t>elenco riepilogativo materiale utilizzato con relative quantità per voci merceologiche, costi unitari e complessivi;</a:t>
            </a:r>
          </a:p>
          <a:p>
            <a:pPr algn="just">
              <a:buFont typeface="Wingdings" panose="05000000000000000000" pitchFamily="2" charset="2"/>
              <a:buChar char="ü"/>
            </a:pPr>
            <a:r>
              <a:rPr lang="it-IT" sz="1800" b="0" i="0" u="none" strike="noStrike" baseline="0" dirty="0">
                <a:solidFill>
                  <a:schemeClr val="tx1"/>
                </a:solidFill>
                <a:latin typeface="+mj-lt"/>
              </a:rPr>
              <a:t>verbale di distruzione dei beni inutilizzati e/o degli scarti di lavorazione, ricevuta della discarica</a:t>
            </a:r>
          </a:p>
          <a:p>
            <a:pPr algn="just">
              <a:buFont typeface="Wingdings" panose="05000000000000000000" pitchFamily="2" charset="2"/>
              <a:buChar char="ü"/>
            </a:pPr>
            <a:endParaRPr lang="it-IT" sz="1800" b="0" i="0" u="none" strike="noStrike" baseline="0" dirty="0">
              <a:solidFill>
                <a:schemeClr val="tx1"/>
              </a:solidFill>
              <a:latin typeface="+mj-lt"/>
            </a:endParaRPr>
          </a:p>
          <a:p>
            <a:pPr marL="0" indent="0" algn="just">
              <a:buNone/>
            </a:pPr>
            <a:r>
              <a:rPr lang="it-IT" sz="1800" b="0" i="0" u="none" strike="noStrike" baseline="0" dirty="0">
                <a:solidFill>
                  <a:schemeClr val="tx1"/>
                </a:solidFill>
                <a:latin typeface="+mj-lt"/>
              </a:rPr>
              <a:t>Nel caso di utilizzo di materiali esistenti in magazzino la valorizzazione è effettuata in base alla quantità di materiale prelevato (buoni di prelievo), alla quantità di materiale utilizzato, al materiale residuato e tenendo in considerazione le regole di contabilità di magazzino.</a:t>
            </a:r>
            <a:endParaRPr lang="it-IT" dirty="0">
              <a:solidFill>
                <a:schemeClr val="tx1"/>
              </a:solidFill>
              <a:latin typeface="+mj-lt"/>
            </a:endParaRPr>
          </a:p>
        </p:txBody>
      </p:sp>
      <p:pic>
        <p:nvPicPr>
          <p:cNvPr id="7" name="Immagine 6" descr="Tutela Amici: Internet, Polizia di Stato: attenzione ai ...">
            <a:extLst>
              <a:ext uri="{FF2B5EF4-FFF2-40B4-BE49-F238E27FC236}">
                <a16:creationId xmlns:a16="http://schemas.microsoft.com/office/drawing/2014/main" id="{0C1ABB9E-3746-4D27-A376-89E62E15C17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49603" y="2910644"/>
            <a:ext cx="770384" cy="770384"/>
          </a:xfrm>
          <a:prstGeom prst="rect">
            <a:avLst/>
          </a:prstGeom>
        </p:spPr>
      </p:pic>
    </p:spTree>
    <p:extLst>
      <p:ext uri="{BB962C8B-B14F-4D97-AF65-F5344CB8AC3E}">
        <p14:creationId xmlns:p14="http://schemas.microsoft.com/office/powerpoint/2010/main" val="40825385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0"/>
            <a:ext cx="9036496" cy="878144"/>
          </a:xfrm>
        </p:spPr>
        <p:txBody>
          <a:bodyPr>
            <a:normAutofit fontScale="90000"/>
          </a:bodyPr>
          <a:lstStyle/>
          <a:p>
            <a:r>
              <a:rPr lang="it-IT" dirty="0"/>
              <a:t>RENDICONTAZIONE DELLA SPESA</a:t>
            </a:r>
            <a:br>
              <a:rPr lang="it-IT" dirty="0"/>
            </a:br>
            <a:r>
              <a:rPr lang="it-IT" dirty="0"/>
              <a:t>Criteri specifici</a:t>
            </a:r>
          </a:p>
        </p:txBody>
      </p:sp>
      <p:sp>
        <p:nvSpPr>
          <p:cNvPr id="3" name="Segnaposto contenuto 2"/>
          <p:cNvSpPr>
            <a:spLocks noGrp="1"/>
          </p:cNvSpPr>
          <p:nvPr>
            <p:ph idx="1"/>
          </p:nvPr>
        </p:nvSpPr>
        <p:spPr>
          <a:xfrm>
            <a:off x="251520" y="1196752"/>
            <a:ext cx="8229600" cy="4680520"/>
          </a:xfrm>
        </p:spPr>
        <p:txBody>
          <a:bodyPr>
            <a:normAutofit fontScale="92500" lnSpcReduction="10000"/>
          </a:bodyPr>
          <a:lstStyle/>
          <a:p>
            <a:pPr algn="just"/>
            <a:endParaRPr lang="it-IT" sz="2000" b="1" i="0" dirty="0">
              <a:solidFill>
                <a:schemeClr val="tx1"/>
              </a:solidFill>
            </a:endParaRPr>
          </a:p>
          <a:p>
            <a:pPr marL="0" indent="0" algn="l">
              <a:buNone/>
            </a:pPr>
            <a:r>
              <a:rPr lang="it-IT" sz="1800" b="1" i="0" u="none" strike="noStrike" baseline="0" dirty="0">
                <a:solidFill>
                  <a:schemeClr val="tx1"/>
                </a:solidFill>
                <a:latin typeface="+mj-lt"/>
              </a:rPr>
              <a:t>Accesso alle infrastrutture di ricerca</a:t>
            </a:r>
          </a:p>
          <a:p>
            <a:pPr marL="0" indent="0" algn="l">
              <a:buNone/>
            </a:pPr>
            <a:endParaRPr lang="it-IT" sz="1800" b="1" i="0" u="none" strike="noStrike" baseline="0" dirty="0">
              <a:solidFill>
                <a:schemeClr val="tx1"/>
              </a:solidFill>
              <a:latin typeface="+mj-lt"/>
            </a:endParaRPr>
          </a:p>
          <a:p>
            <a:pPr marL="0" indent="0" algn="just">
              <a:buNone/>
            </a:pPr>
            <a:r>
              <a:rPr lang="it-IT" sz="1800" b="0" i="0" u="none" strike="noStrike" baseline="0" dirty="0">
                <a:solidFill>
                  <a:schemeClr val="tx1"/>
                </a:solidFill>
                <a:latin typeface="+mj-lt"/>
              </a:rPr>
              <a:t>Le infrastrutture sono uno strumento importante per sostenere e strutturare la ricerca e sono collegate a specifici Enti di Ricerca, Industrie, Università.</a:t>
            </a:r>
          </a:p>
          <a:p>
            <a:pPr marL="0" indent="0" algn="just">
              <a:buNone/>
            </a:pPr>
            <a:r>
              <a:rPr lang="it-IT" sz="1800" b="0" i="0" u="none" strike="noStrike" baseline="0" dirty="0">
                <a:solidFill>
                  <a:schemeClr val="tx1"/>
                </a:solidFill>
                <a:latin typeface="+mj-lt"/>
              </a:rPr>
              <a:t>Con questa spesa si intende favorire l’accesso dei ricercatori alle infrastrutture della ricerca ossia attrezzature, risorse e servizi da poter utilizzare per condurre la ricerca e promuovere l'innovazione.  </a:t>
            </a:r>
          </a:p>
          <a:p>
            <a:pPr marL="0" indent="0" algn="just">
              <a:buNone/>
            </a:pPr>
            <a:r>
              <a:rPr lang="it-IT" sz="1800" b="0" i="0" u="none" strike="noStrike" baseline="0" dirty="0">
                <a:solidFill>
                  <a:schemeClr val="tx1"/>
                </a:solidFill>
                <a:latin typeface="+mj-lt"/>
              </a:rPr>
              <a:t>L’accesso può avvenire sia in </a:t>
            </a:r>
            <a:r>
              <a:rPr lang="it-IT" sz="1800" b="0" i="0" u="sng" strike="noStrike" baseline="0" dirty="0">
                <a:solidFill>
                  <a:schemeClr val="tx1"/>
                </a:solidFill>
                <a:latin typeface="+mj-lt"/>
              </a:rPr>
              <a:t>modalità aperta (</a:t>
            </a:r>
            <a:r>
              <a:rPr lang="it-IT" sz="1800" b="0" i="0" u="none" strike="noStrike" baseline="0" dirty="0">
                <a:solidFill>
                  <a:schemeClr val="tx1"/>
                </a:solidFill>
                <a:latin typeface="+mj-lt"/>
              </a:rPr>
              <a:t>titolo gratuito) oppure a pagamento.</a:t>
            </a:r>
          </a:p>
          <a:p>
            <a:pPr marL="0" indent="0" algn="just">
              <a:buNone/>
            </a:pPr>
            <a:r>
              <a:rPr lang="it-IT" sz="1800" b="0" i="0" u="none" strike="noStrike" baseline="0" dirty="0">
                <a:solidFill>
                  <a:schemeClr val="tx1"/>
                </a:solidFill>
                <a:latin typeface="+mj-lt"/>
              </a:rPr>
              <a:t>Tali costi dovranno essere espressamente sostenuti per il progetto e ad esso strettamente riconducibili.</a:t>
            </a:r>
          </a:p>
          <a:p>
            <a:pPr marL="0" indent="0" algn="just">
              <a:buNone/>
            </a:pPr>
            <a:endParaRPr lang="it-IT" sz="1800" b="0" i="0" u="none" strike="noStrike" baseline="0" dirty="0">
              <a:solidFill>
                <a:schemeClr val="tx1"/>
              </a:solidFill>
              <a:latin typeface="+mj-lt"/>
            </a:endParaRPr>
          </a:p>
          <a:p>
            <a:pPr marL="0" indent="0" algn="just">
              <a:buNone/>
            </a:pPr>
            <a:r>
              <a:rPr lang="it-IT" sz="1800" b="0" i="0" u="none" strike="noStrike" baseline="0" dirty="0">
                <a:solidFill>
                  <a:schemeClr val="tx1"/>
                </a:solidFill>
                <a:latin typeface="+mj-lt"/>
              </a:rPr>
              <a:t>Documentazione di spesa</a:t>
            </a:r>
          </a:p>
          <a:p>
            <a:pPr algn="just">
              <a:buFont typeface="Wingdings" panose="05000000000000000000" pitchFamily="2" charset="2"/>
              <a:buChar char="ü"/>
            </a:pPr>
            <a:r>
              <a:rPr lang="it-IT" sz="1800" b="0" i="0" u="none" strike="noStrike" baseline="0" dirty="0">
                <a:solidFill>
                  <a:schemeClr val="tx1"/>
                </a:solidFill>
                <a:latin typeface="+mj-lt"/>
              </a:rPr>
              <a:t>contratto/accordo di accesso con indicazione progetto,  nominativo, tempo di utilizzo in termini di singola giornata e motivazione</a:t>
            </a:r>
          </a:p>
          <a:p>
            <a:pPr algn="just">
              <a:buFont typeface="Wingdings" panose="05000000000000000000" pitchFamily="2" charset="2"/>
              <a:buChar char="ü"/>
            </a:pPr>
            <a:r>
              <a:rPr lang="it-IT" sz="1800" b="0" i="0" u="none" strike="noStrike" baseline="0" dirty="0">
                <a:solidFill>
                  <a:schemeClr val="tx1"/>
                </a:solidFill>
                <a:latin typeface="+mj-lt"/>
              </a:rPr>
              <a:t>titolo di spesa (fattura, ricevuta, ecc.)</a:t>
            </a:r>
          </a:p>
          <a:p>
            <a:pPr algn="just">
              <a:buFont typeface="Wingdings" panose="05000000000000000000" pitchFamily="2" charset="2"/>
              <a:buChar char="ü"/>
            </a:pPr>
            <a:r>
              <a:rPr lang="it-IT" sz="1800" b="0" i="0" u="none" strike="noStrike" baseline="0" dirty="0">
                <a:solidFill>
                  <a:schemeClr val="tx1"/>
                </a:solidFill>
                <a:latin typeface="+mj-lt"/>
              </a:rPr>
              <a:t>documentazione attestante avvenuto pagamento</a:t>
            </a:r>
          </a:p>
          <a:p>
            <a:pPr marL="0" indent="0" algn="l">
              <a:buNone/>
            </a:pPr>
            <a:endParaRPr lang="it-IT" sz="1800" b="0" i="0" u="none" strike="noStrike" baseline="0" dirty="0">
              <a:latin typeface="CIDFont+F2"/>
            </a:endParaRPr>
          </a:p>
        </p:txBody>
      </p:sp>
      <p:sp>
        <p:nvSpPr>
          <p:cNvPr id="4" name="Segnaposto data 3"/>
          <p:cNvSpPr>
            <a:spLocks noGrp="1"/>
          </p:cNvSpPr>
          <p:nvPr>
            <p:ph type="dt" sz="half" idx="10"/>
          </p:nvPr>
        </p:nvSpPr>
        <p:spPr/>
        <p:txBody>
          <a:bodyPr/>
          <a:lstStyle/>
          <a:p>
            <a:fld id="{8D88A192-9E2C-4AA5-B1E6-091D6EAFB273}" type="datetime1">
              <a:rPr lang="it-IT" smtClean="0"/>
              <a:pPr/>
              <a:t>15/11/2021</a:t>
            </a:fld>
            <a:endParaRPr lang="it-IT" dirty="0"/>
          </a:p>
        </p:txBody>
      </p:sp>
      <p:sp>
        <p:nvSpPr>
          <p:cNvPr id="5" name="Segnaposto numero diapositiva 4"/>
          <p:cNvSpPr>
            <a:spLocks noGrp="1"/>
          </p:cNvSpPr>
          <p:nvPr>
            <p:ph type="sldNum" sz="quarter" idx="12"/>
          </p:nvPr>
        </p:nvSpPr>
        <p:spPr/>
        <p:txBody>
          <a:bodyPr/>
          <a:lstStyle/>
          <a:p>
            <a:fld id="{F5659467-C715-45CA-988F-5793C3CAF1CB}" type="slidenum">
              <a:rPr lang="it-IT" smtClean="0"/>
              <a:pPr/>
              <a:t>18</a:t>
            </a:fld>
            <a:endParaRPr lang="it-IT"/>
          </a:p>
        </p:txBody>
      </p:sp>
      <p:pic>
        <p:nvPicPr>
          <p:cNvPr id="6" name="Immagine 5" descr="Tutela Amici: Internet, Polizia di Stato: attenzione ai ...">
            <a:extLst>
              <a:ext uri="{FF2B5EF4-FFF2-40B4-BE49-F238E27FC236}">
                <a16:creationId xmlns:a16="http://schemas.microsoft.com/office/drawing/2014/main" id="{3974BE83-4550-4C62-9941-B68D972C5B2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68008" y="5276056"/>
            <a:ext cx="770384" cy="770384"/>
          </a:xfrm>
          <a:prstGeom prst="rect">
            <a:avLst/>
          </a:prstGeom>
        </p:spPr>
      </p:pic>
    </p:spTree>
    <p:extLst>
      <p:ext uri="{BB962C8B-B14F-4D97-AF65-F5344CB8AC3E}">
        <p14:creationId xmlns:p14="http://schemas.microsoft.com/office/powerpoint/2010/main" val="42836650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0"/>
            <a:ext cx="9036496" cy="878144"/>
          </a:xfrm>
        </p:spPr>
        <p:txBody>
          <a:bodyPr>
            <a:normAutofit fontScale="90000"/>
          </a:bodyPr>
          <a:lstStyle/>
          <a:p>
            <a:r>
              <a:rPr lang="it-IT" dirty="0"/>
              <a:t>RENDICONTAZIONE DELLA SPESA</a:t>
            </a:r>
            <a:br>
              <a:rPr lang="it-IT" dirty="0"/>
            </a:br>
            <a:r>
              <a:rPr lang="it-IT" dirty="0"/>
              <a:t>Criteri specifici</a:t>
            </a:r>
          </a:p>
        </p:txBody>
      </p:sp>
      <p:sp>
        <p:nvSpPr>
          <p:cNvPr id="3" name="Segnaposto contenuto 2"/>
          <p:cNvSpPr>
            <a:spLocks noGrp="1"/>
          </p:cNvSpPr>
          <p:nvPr>
            <p:ph idx="1"/>
          </p:nvPr>
        </p:nvSpPr>
        <p:spPr>
          <a:xfrm>
            <a:off x="251520" y="1196752"/>
            <a:ext cx="8229600" cy="4680520"/>
          </a:xfrm>
        </p:spPr>
        <p:txBody>
          <a:bodyPr>
            <a:normAutofit lnSpcReduction="10000"/>
          </a:bodyPr>
          <a:lstStyle/>
          <a:p>
            <a:pPr algn="just"/>
            <a:endParaRPr lang="it-IT" sz="2000" b="1" i="0" dirty="0">
              <a:solidFill>
                <a:schemeClr val="tx1"/>
              </a:solidFill>
            </a:endParaRPr>
          </a:p>
          <a:p>
            <a:pPr marL="0" indent="0" algn="l">
              <a:buNone/>
            </a:pPr>
            <a:r>
              <a:rPr lang="it-IT" sz="1800" b="1" i="0" u="none" strike="noStrike" baseline="0" dirty="0">
                <a:solidFill>
                  <a:schemeClr val="tx1"/>
                </a:solidFill>
                <a:latin typeface="+mj-lt"/>
              </a:rPr>
              <a:t>Pubblicazione di libri</a:t>
            </a:r>
          </a:p>
          <a:p>
            <a:pPr marL="0" indent="0" algn="l">
              <a:buNone/>
            </a:pPr>
            <a:r>
              <a:rPr lang="it-IT" sz="1800" b="0" i="0" u="none" strike="noStrike" baseline="0" dirty="0">
                <a:solidFill>
                  <a:schemeClr val="tx1"/>
                </a:solidFill>
                <a:latin typeface="+mj-lt"/>
              </a:rPr>
              <a:t>Questa voce di spesa comprende gli oneri inerenti la pubblicazioni di libri presso le case editrici o sui siti web dedicati.</a:t>
            </a:r>
          </a:p>
          <a:p>
            <a:pPr marL="0" indent="0" algn="l">
              <a:buNone/>
            </a:pPr>
            <a:endParaRPr lang="it-IT" sz="1800" b="0" i="0" u="none" strike="noStrike" baseline="0" dirty="0">
              <a:solidFill>
                <a:schemeClr val="tx1"/>
              </a:solidFill>
              <a:latin typeface="+mj-lt"/>
            </a:endParaRPr>
          </a:p>
          <a:p>
            <a:pPr marL="0" indent="0" algn="l">
              <a:buNone/>
            </a:pPr>
            <a:r>
              <a:rPr lang="it-IT" sz="1800" b="0" i="0" u="none" strike="noStrike" baseline="0" dirty="0">
                <a:solidFill>
                  <a:schemeClr val="tx1"/>
                </a:solidFill>
                <a:latin typeface="+mj-lt"/>
              </a:rPr>
              <a:t>Documentazione di spesa</a:t>
            </a:r>
          </a:p>
          <a:p>
            <a:pPr algn="just">
              <a:buFont typeface="Wingdings" panose="05000000000000000000" pitchFamily="2" charset="2"/>
              <a:buChar char="ü"/>
            </a:pPr>
            <a:r>
              <a:rPr lang="it-IT" sz="1800" b="0" i="0" u="none" strike="noStrike" baseline="0" dirty="0">
                <a:solidFill>
                  <a:schemeClr val="tx1"/>
                </a:solidFill>
                <a:latin typeface="+mj-lt"/>
              </a:rPr>
              <a:t>documentazione attestante la selezione della casa editrice/sito web dedicato</a:t>
            </a:r>
          </a:p>
          <a:p>
            <a:pPr algn="just">
              <a:buFont typeface="Wingdings" panose="05000000000000000000" pitchFamily="2" charset="2"/>
              <a:buChar char="ü"/>
            </a:pPr>
            <a:r>
              <a:rPr lang="it-IT" sz="1800" b="0" i="0" u="none" strike="noStrike" baseline="0" dirty="0">
                <a:solidFill>
                  <a:schemeClr val="tx1"/>
                </a:solidFill>
                <a:latin typeface="+mj-lt"/>
              </a:rPr>
              <a:t>accordo/pattuizione riportante il riferimento al progetto, il nominativo dell’autore, il titolo dell’opera, il numero di copie stampate, la divulgazione prevista e gli accordi economici intrapresi</a:t>
            </a:r>
          </a:p>
          <a:p>
            <a:pPr algn="just">
              <a:buFont typeface="Wingdings" panose="05000000000000000000" pitchFamily="2" charset="2"/>
              <a:buChar char="ü"/>
            </a:pPr>
            <a:r>
              <a:rPr lang="it-IT" sz="1800" b="0" i="0" u="none" strike="noStrike" baseline="0" dirty="0">
                <a:solidFill>
                  <a:schemeClr val="tx1"/>
                </a:solidFill>
                <a:latin typeface="+mj-lt"/>
              </a:rPr>
              <a:t>fattura fornitore del servizio riportante riferimento all’ordine e costo unitario della pubblicazione</a:t>
            </a:r>
          </a:p>
          <a:p>
            <a:pPr algn="just">
              <a:buFont typeface="Wingdings" panose="05000000000000000000" pitchFamily="2" charset="2"/>
              <a:buChar char="ü"/>
            </a:pPr>
            <a:r>
              <a:rPr lang="it-IT" sz="1800" b="0" i="0" u="none" strike="noStrike" baseline="0" dirty="0">
                <a:solidFill>
                  <a:schemeClr val="tx1"/>
                </a:solidFill>
                <a:latin typeface="+mj-lt"/>
              </a:rPr>
              <a:t>documentazione attestante avvenuto pagamento, con indicazione nella causale del riferimento al progetto, della nota di debito e del beneficiario</a:t>
            </a:r>
          </a:p>
          <a:p>
            <a:pPr algn="just">
              <a:buFont typeface="Wingdings" panose="05000000000000000000" pitchFamily="2" charset="2"/>
              <a:buChar char="ü"/>
            </a:pPr>
            <a:r>
              <a:rPr lang="it-IT" sz="1800" b="0" i="0" u="none" strike="noStrike" baseline="0" dirty="0">
                <a:solidFill>
                  <a:schemeClr val="tx1"/>
                </a:solidFill>
                <a:latin typeface="+mj-lt"/>
              </a:rPr>
              <a:t>mandato  pagamento e relativa liquidazione.</a:t>
            </a:r>
            <a:endParaRPr lang="it-IT" sz="1800" b="1" i="0" dirty="0">
              <a:solidFill>
                <a:schemeClr val="tx1"/>
              </a:solidFill>
              <a:latin typeface="+mj-lt"/>
            </a:endParaRPr>
          </a:p>
        </p:txBody>
      </p:sp>
      <p:sp>
        <p:nvSpPr>
          <p:cNvPr id="4" name="Segnaposto data 3"/>
          <p:cNvSpPr>
            <a:spLocks noGrp="1"/>
          </p:cNvSpPr>
          <p:nvPr>
            <p:ph type="dt" sz="half" idx="10"/>
          </p:nvPr>
        </p:nvSpPr>
        <p:spPr/>
        <p:txBody>
          <a:bodyPr/>
          <a:lstStyle/>
          <a:p>
            <a:fld id="{8D88A192-9E2C-4AA5-B1E6-091D6EAFB273}" type="datetime1">
              <a:rPr lang="it-IT" smtClean="0"/>
              <a:pPr/>
              <a:t>15/11/2021</a:t>
            </a:fld>
            <a:endParaRPr lang="it-IT" dirty="0"/>
          </a:p>
        </p:txBody>
      </p:sp>
      <p:sp>
        <p:nvSpPr>
          <p:cNvPr id="5" name="Segnaposto numero diapositiva 4"/>
          <p:cNvSpPr>
            <a:spLocks noGrp="1"/>
          </p:cNvSpPr>
          <p:nvPr>
            <p:ph type="sldNum" sz="quarter" idx="12"/>
          </p:nvPr>
        </p:nvSpPr>
        <p:spPr/>
        <p:txBody>
          <a:bodyPr/>
          <a:lstStyle/>
          <a:p>
            <a:fld id="{F5659467-C715-45CA-988F-5793C3CAF1CB}" type="slidenum">
              <a:rPr lang="it-IT" smtClean="0"/>
              <a:pPr/>
              <a:t>19</a:t>
            </a:fld>
            <a:endParaRPr lang="it-IT"/>
          </a:p>
        </p:txBody>
      </p:sp>
      <p:pic>
        <p:nvPicPr>
          <p:cNvPr id="6" name="Immagine 5" descr="Tutela Amici: Internet, Polizia di Stato: attenzione ai ...">
            <a:extLst>
              <a:ext uri="{FF2B5EF4-FFF2-40B4-BE49-F238E27FC236}">
                <a16:creationId xmlns:a16="http://schemas.microsoft.com/office/drawing/2014/main" id="{347E84BC-68CC-4028-9ACA-D54F27D7368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00" y="5106888"/>
            <a:ext cx="770384" cy="770384"/>
          </a:xfrm>
          <a:prstGeom prst="rect">
            <a:avLst/>
          </a:prstGeom>
        </p:spPr>
      </p:pic>
    </p:spTree>
    <p:extLst>
      <p:ext uri="{BB962C8B-B14F-4D97-AF65-F5344CB8AC3E}">
        <p14:creationId xmlns:p14="http://schemas.microsoft.com/office/powerpoint/2010/main" val="38963381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79512" y="0"/>
            <a:ext cx="8856984" cy="878144"/>
          </a:xfrm>
        </p:spPr>
        <p:txBody>
          <a:bodyPr>
            <a:normAutofit/>
          </a:bodyPr>
          <a:lstStyle/>
          <a:p>
            <a:r>
              <a:rPr lang="it-IT" dirty="0">
                <a:solidFill>
                  <a:schemeClr val="tx1"/>
                </a:solidFill>
              </a:rPr>
              <a:t>Rendicontazione e Valutazione</a:t>
            </a:r>
            <a:endParaRPr lang="it-IT" dirty="0"/>
          </a:p>
        </p:txBody>
      </p:sp>
      <p:sp>
        <p:nvSpPr>
          <p:cNvPr id="3" name="Segnaposto contenuto 2"/>
          <p:cNvSpPr>
            <a:spLocks noGrp="1"/>
          </p:cNvSpPr>
          <p:nvPr>
            <p:ph idx="1"/>
          </p:nvPr>
        </p:nvSpPr>
        <p:spPr/>
        <p:txBody>
          <a:bodyPr/>
          <a:lstStyle/>
          <a:p>
            <a:pPr marL="0" lvl="1" indent="0">
              <a:buNone/>
            </a:pPr>
            <a:endParaRPr lang="it-IT" sz="2800" i="1" dirty="0">
              <a:solidFill>
                <a:srgbClr val="0070C0"/>
              </a:solidFill>
              <a:latin typeface="Calibri" pitchFamily="34" charset="0"/>
              <a:ea typeface="+mj-ea"/>
              <a:cs typeface="+mj-cs"/>
            </a:endParaRPr>
          </a:p>
          <a:p>
            <a:pPr marL="342900" lvl="1" indent="-342900">
              <a:buFont typeface="Wingdings" pitchFamily="2" charset="2"/>
              <a:buChar char="§"/>
            </a:pPr>
            <a:endParaRPr lang="it-IT" sz="2800" i="1" dirty="0">
              <a:solidFill>
                <a:schemeClr val="tx1"/>
              </a:solidFill>
              <a:latin typeface="Calibri" pitchFamily="34" charset="0"/>
              <a:ea typeface="+mj-ea"/>
              <a:cs typeface="+mj-cs"/>
            </a:endParaRPr>
          </a:p>
          <a:p>
            <a:pPr marL="0" lvl="1" indent="0">
              <a:buNone/>
            </a:pPr>
            <a:endParaRPr lang="it-IT" dirty="0"/>
          </a:p>
        </p:txBody>
      </p:sp>
      <p:sp>
        <p:nvSpPr>
          <p:cNvPr id="4" name="Segnaposto data 3"/>
          <p:cNvSpPr>
            <a:spLocks noGrp="1"/>
          </p:cNvSpPr>
          <p:nvPr>
            <p:ph type="dt" sz="half" idx="10"/>
          </p:nvPr>
        </p:nvSpPr>
        <p:spPr/>
        <p:txBody>
          <a:bodyPr/>
          <a:lstStyle/>
          <a:p>
            <a:fld id="{8D88A192-9E2C-4AA5-B1E6-091D6EAFB273}" type="datetime1">
              <a:rPr lang="it-IT" smtClean="0"/>
              <a:pPr/>
              <a:t>15/11/2021</a:t>
            </a:fld>
            <a:endParaRPr lang="it-IT" dirty="0"/>
          </a:p>
        </p:txBody>
      </p:sp>
      <p:sp>
        <p:nvSpPr>
          <p:cNvPr id="5" name="Segnaposto numero diapositiva 4"/>
          <p:cNvSpPr>
            <a:spLocks noGrp="1"/>
          </p:cNvSpPr>
          <p:nvPr>
            <p:ph type="sldNum" sz="quarter" idx="12"/>
          </p:nvPr>
        </p:nvSpPr>
        <p:spPr/>
        <p:txBody>
          <a:bodyPr/>
          <a:lstStyle/>
          <a:p>
            <a:fld id="{F5659467-C715-45CA-988F-5793C3CAF1CB}" type="slidenum">
              <a:rPr lang="it-IT" smtClean="0"/>
              <a:pPr/>
              <a:t>2</a:t>
            </a:fld>
            <a:endParaRPr lang="it-IT"/>
          </a:p>
        </p:txBody>
      </p:sp>
      <p:sp>
        <p:nvSpPr>
          <p:cNvPr id="7" name="Rettangolo arrotondato 6"/>
          <p:cNvSpPr/>
          <p:nvPr/>
        </p:nvSpPr>
        <p:spPr>
          <a:xfrm>
            <a:off x="1962200" y="2060848"/>
            <a:ext cx="5219600" cy="2232248"/>
          </a:xfrm>
          <a:prstGeom prst="roundRect">
            <a:avLst/>
          </a:prstGeom>
        </p:spPr>
        <p:style>
          <a:lnRef idx="0">
            <a:schemeClr val="accent1"/>
          </a:lnRef>
          <a:fillRef idx="3">
            <a:schemeClr val="accent1"/>
          </a:fillRef>
          <a:effectRef idx="3">
            <a:schemeClr val="accent1"/>
          </a:effectRef>
          <a:fontRef idx="minor">
            <a:schemeClr val="lt1"/>
          </a:fontRef>
        </p:style>
        <p:txBody>
          <a:bodyPr rtlCol="0" anchor="t"/>
          <a:lstStyle/>
          <a:p>
            <a:pPr algn="ctr"/>
            <a:r>
              <a:rPr lang="it-IT" dirty="0">
                <a:solidFill>
                  <a:schemeClr val="bg1"/>
                </a:solidFill>
              </a:rPr>
              <a:t>PREMESSA:</a:t>
            </a:r>
          </a:p>
          <a:p>
            <a:pPr algn="ctr"/>
            <a:br>
              <a:rPr lang="it-IT" dirty="0">
                <a:solidFill>
                  <a:schemeClr val="bg1"/>
                </a:solidFill>
              </a:rPr>
            </a:br>
            <a:r>
              <a:rPr lang="it-IT" dirty="0">
                <a:solidFill>
                  <a:schemeClr val="bg1"/>
                </a:solidFill>
              </a:rPr>
              <a:t>Questa presentazione non sostituisce in alcun modo le linee guida del </a:t>
            </a:r>
            <a:r>
              <a:rPr lang="it-IT" dirty="0"/>
              <a:t>MUR </a:t>
            </a:r>
            <a:r>
              <a:rPr lang="it-IT" dirty="0">
                <a:solidFill>
                  <a:schemeClr val="bg1"/>
                </a:solidFill>
              </a:rPr>
              <a:t>delle quali si consiglia un’attenta lettura. </a:t>
            </a:r>
            <a:br>
              <a:rPr lang="it-IT" dirty="0">
                <a:solidFill>
                  <a:schemeClr val="bg1"/>
                </a:solidFill>
              </a:rPr>
            </a:br>
            <a:endParaRPr lang="it-IT" dirty="0">
              <a:solidFill>
                <a:schemeClr val="bg1"/>
              </a:solidFill>
            </a:endParaRPr>
          </a:p>
        </p:txBody>
      </p:sp>
      <p:pic>
        <p:nvPicPr>
          <p:cNvPr id="11" name="Immagine 10">
            <a:extLst>
              <a:ext uri="{FF2B5EF4-FFF2-40B4-BE49-F238E27FC236}">
                <a16:creationId xmlns:a16="http://schemas.microsoft.com/office/drawing/2014/main" id="{605A37C3-213B-4310-BBFD-2B2683AA6B88}"/>
              </a:ext>
            </a:extLst>
          </p:cNvPr>
          <p:cNvPicPr>
            <a:picLocks noChangeAspect="1"/>
          </p:cNvPicPr>
          <p:nvPr/>
        </p:nvPicPr>
        <p:blipFill>
          <a:blip r:embed="rId2"/>
          <a:stretch>
            <a:fillRect/>
          </a:stretch>
        </p:blipFill>
        <p:spPr>
          <a:xfrm>
            <a:off x="457200" y="70768"/>
            <a:ext cx="802432" cy="799087"/>
          </a:xfrm>
          <a:prstGeom prst="rect">
            <a:avLst/>
          </a:prstGeom>
        </p:spPr>
      </p:pic>
    </p:spTree>
    <p:extLst>
      <p:ext uri="{BB962C8B-B14F-4D97-AF65-F5344CB8AC3E}">
        <p14:creationId xmlns:p14="http://schemas.microsoft.com/office/powerpoint/2010/main" val="446672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1"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1"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0"/>
            <a:ext cx="9036496" cy="878144"/>
          </a:xfrm>
        </p:spPr>
        <p:txBody>
          <a:bodyPr>
            <a:normAutofit fontScale="90000"/>
          </a:bodyPr>
          <a:lstStyle/>
          <a:p>
            <a:r>
              <a:rPr lang="it-IT" dirty="0"/>
              <a:t>RENDICONTAZIONE DELLA SPESA</a:t>
            </a:r>
            <a:br>
              <a:rPr lang="it-IT" dirty="0"/>
            </a:br>
            <a:r>
              <a:rPr lang="it-IT" dirty="0"/>
              <a:t>Criteri specifici</a:t>
            </a:r>
          </a:p>
        </p:txBody>
      </p:sp>
      <p:sp>
        <p:nvSpPr>
          <p:cNvPr id="3" name="Segnaposto contenuto 2"/>
          <p:cNvSpPr>
            <a:spLocks noGrp="1"/>
          </p:cNvSpPr>
          <p:nvPr>
            <p:ph idx="1"/>
          </p:nvPr>
        </p:nvSpPr>
        <p:spPr>
          <a:xfrm>
            <a:off x="251520" y="1196752"/>
            <a:ext cx="8229600" cy="4680520"/>
          </a:xfrm>
        </p:spPr>
        <p:txBody>
          <a:bodyPr>
            <a:normAutofit lnSpcReduction="10000"/>
          </a:bodyPr>
          <a:lstStyle/>
          <a:p>
            <a:pPr marL="0" indent="0" algn="just">
              <a:buNone/>
            </a:pPr>
            <a:r>
              <a:rPr lang="it-IT" sz="1800" b="0" i="0" u="none" strike="noStrike" baseline="0" dirty="0">
                <a:latin typeface="CIDFont+F3"/>
              </a:rPr>
              <a:t> </a:t>
            </a:r>
            <a:r>
              <a:rPr lang="it-IT" sz="1800" b="1" i="0" u="none" strike="noStrike" baseline="0" dirty="0">
                <a:solidFill>
                  <a:schemeClr val="tx1"/>
                </a:solidFill>
                <a:latin typeface="+mj-lt"/>
              </a:rPr>
              <a:t>Missioni all’estero e partecipazione ad eventi formativi e/o divulgativi all’estero</a:t>
            </a:r>
          </a:p>
          <a:p>
            <a:pPr marL="0" indent="0" algn="just">
              <a:buNone/>
            </a:pPr>
            <a:endParaRPr lang="it-IT" sz="1800" b="1" i="0" u="none" strike="noStrike" baseline="0" dirty="0">
              <a:solidFill>
                <a:schemeClr val="tx1"/>
              </a:solidFill>
              <a:latin typeface="+mj-lt"/>
            </a:endParaRPr>
          </a:p>
          <a:p>
            <a:pPr marL="0" indent="0" algn="just">
              <a:buNone/>
            </a:pPr>
            <a:r>
              <a:rPr lang="it-IT" sz="1800" i="0" dirty="0">
                <a:solidFill>
                  <a:schemeClr val="tx1"/>
                </a:solidFill>
                <a:latin typeface="+mj-lt"/>
              </a:rPr>
              <a:t>Comprende c</a:t>
            </a:r>
            <a:r>
              <a:rPr lang="it-IT" sz="1800" i="0" u="none" strike="noStrike" baseline="0" dirty="0">
                <a:solidFill>
                  <a:schemeClr val="tx1"/>
                </a:solidFill>
                <a:latin typeface="+mj-lt"/>
              </a:rPr>
              <a:t>osti viaggi, vitto e alloggio riconducibili alle prestazioni ed ai soggetti autorizzati:  </a:t>
            </a:r>
          </a:p>
          <a:p>
            <a:pPr algn="just">
              <a:buFont typeface="Wingdings" panose="05000000000000000000" pitchFamily="2" charset="2"/>
              <a:buChar char="ü"/>
            </a:pPr>
            <a:r>
              <a:rPr lang="it-IT" sz="1800" i="0" dirty="0">
                <a:solidFill>
                  <a:schemeClr val="tx1"/>
                </a:solidFill>
                <a:latin typeface="+mj-lt"/>
              </a:rPr>
              <a:t>personale contrattualizzato ad hoc</a:t>
            </a:r>
          </a:p>
          <a:p>
            <a:pPr algn="just">
              <a:buFont typeface="Wingdings" panose="05000000000000000000" pitchFamily="2" charset="2"/>
              <a:buChar char="ü"/>
            </a:pPr>
            <a:r>
              <a:rPr lang="it-IT" sz="1800" i="0" dirty="0">
                <a:solidFill>
                  <a:schemeClr val="tx1"/>
                </a:solidFill>
                <a:latin typeface="+mj-lt"/>
              </a:rPr>
              <a:t>servizi di consulenza scientifica o di assistenza tecnico-scientifica  debitamente definiti e liquidati secondo il criterio di rimborso a piè di lista, espressamente autorizzati</a:t>
            </a:r>
          </a:p>
          <a:p>
            <a:pPr marL="0" indent="0" algn="just">
              <a:buNone/>
            </a:pPr>
            <a:endParaRPr lang="it-IT" sz="1800" i="0" dirty="0">
              <a:solidFill>
                <a:schemeClr val="tx1"/>
              </a:solidFill>
              <a:latin typeface="+mj-lt"/>
            </a:endParaRPr>
          </a:p>
          <a:p>
            <a:pPr marL="0" indent="0" algn="just">
              <a:buNone/>
            </a:pPr>
            <a:endParaRPr lang="it-IT" sz="1800" i="0" dirty="0">
              <a:solidFill>
                <a:schemeClr val="tx1"/>
              </a:solidFill>
              <a:latin typeface="+mj-lt"/>
            </a:endParaRPr>
          </a:p>
          <a:p>
            <a:pPr algn="just"/>
            <a:r>
              <a:rPr lang="it-IT" sz="1800" i="0" u="none" strike="noStrike" baseline="0" dirty="0">
                <a:solidFill>
                  <a:schemeClr val="tx1"/>
                </a:solidFill>
                <a:latin typeface="+mj-lt"/>
              </a:rPr>
              <a:t>Il personale dovrà essere autorizzato dal Responsabile di riferimento. In tale autorizzazione deve risultare il motivo del viaggio e la </a:t>
            </a:r>
            <a:r>
              <a:rPr lang="it-IT" sz="1800" i="0" u="sng" strike="noStrike" baseline="0" dirty="0">
                <a:solidFill>
                  <a:schemeClr val="tx1"/>
                </a:solidFill>
                <a:latin typeface="+mj-lt"/>
              </a:rPr>
              <a:t>stretta connessione </a:t>
            </a:r>
            <a:r>
              <a:rPr lang="it-IT" sz="1800" i="0" u="none" strike="noStrike" baseline="0" dirty="0">
                <a:solidFill>
                  <a:schemeClr val="tx1"/>
                </a:solidFill>
                <a:latin typeface="+mj-lt"/>
              </a:rPr>
              <a:t>con le esigenze del progetto.</a:t>
            </a:r>
          </a:p>
          <a:p>
            <a:pPr algn="just"/>
            <a:r>
              <a:rPr lang="it-IT" sz="1800" i="0" u="none" strike="noStrike" baseline="0" dirty="0">
                <a:solidFill>
                  <a:schemeClr val="tx1"/>
                </a:solidFill>
                <a:latin typeface="+mj-lt"/>
              </a:rPr>
              <a:t>Viaggi e trasferte sono iscritte in rendiconto  se accompagnate da documentazione attestante autorizzazione alla trasferta, dalla quale si evinca il nominativo, durata della trasferta, il motivo della trasferta e la destinazione. </a:t>
            </a:r>
          </a:p>
          <a:p>
            <a:pPr algn="l"/>
            <a:endParaRPr lang="it-IT" sz="2000" b="1" i="0" dirty="0">
              <a:solidFill>
                <a:schemeClr val="tx1"/>
              </a:solidFill>
            </a:endParaRPr>
          </a:p>
        </p:txBody>
      </p:sp>
      <p:sp>
        <p:nvSpPr>
          <p:cNvPr id="4" name="Segnaposto data 3"/>
          <p:cNvSpPr>
            <a:spLocks noGrp="1"/>
          </p:cNvSpPr>
          <p:nvPr>
            <p:ph type="dt" sz="half" idx="10"/>
          </p:nvPr>
        </p:nvSpPr>
        <p:spPr/>
        <p:txBody>
          <a:bodyPr/>
          <a:lstStyle/>
          <a:p>
            <a:fld id="{8D88A192-9E2C-4AA5-B1E6-091D6EAFB273}" type="datetime1">
              <a:rPr lang="it-IT" smtClean="0"/>
              <a:pPr/>
              <a:t>15/11/2021</a:t>
            </a:fld>
            <a:endParaRPr lang="it-IT" dirty="0"/>
          </a:p>
        </p:txBody>
      </p:sp>
      <p:sp>
        <p:nvSpPr>
          <p:cNvPr id="5" name="Segnaposto numero diapositiva 4"/>
          <p:cNvSpPr>
            <a:spLocks noGrp="1"/>
          </p:cNvSpPr>
          <p:nvPr>
            <p:ph type="sldNum" sz="quarter" idx="12"/>
          </p:nvPr>
        </p:nvSpPr>
        <p:spPr/>
        <p:txBody>
          <a:bodyPr/>
          <a:lstStyle/>
          <a:p>
            <a:fld id="{F5659467-C715-45CA-988F-5793C3CAF1CB}" type="slidenum">
              <a:rPr lang="it-IT" smtClean="0"/>
              <a:pPr/>
              <a:t>20</a:t>
            </a:fld>
            <a:endParaRPr lang="it-IT"/>
          </a:p>
        </p:txBody>
      </p:sp>
    </p:spTree>
    <p:extLst>
      <p:ext uri="{BB962C8B-B14F-4D97-AF65-F5344CB8AC3E}">
        <p14:creationId xmlns:p14="http://schemas.microsoft.com/office/powerpoint/2010/main" val="25689593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0"/>
            <a:ext cx="9036496" cy="878144"/>
          </a:xfrm>
        </p:spPr>
        <p:txBody>
          <a:bodyPr>
            <a:normAutofit fontScale="90000"/>
          </a:bodyPr>
          <a:lstStyle/>
          <a:p>
            <a:r>
              <a:rPr lang="it-IT" dirty="0"/>
              <a:t>RENDICONTAZIONE DELLA SPESA</a:t>
            </a:r>
            <a:br>
              <a:rPr lang="it-IT" dirty="0"/>
            </a:br>
            <a:r>
              <a:rPr lang="it-IT" dirty="0"/>
              <a:t>Criteri specifici</a:t>
            </a:r>
          </a:p>
        </p:txBody>
      </p:sp>
      <p:sp>
        <p:nvSpPr>
          <p:cNvPr id="3" name="Segnaposto contenuto 2"/>
          <p:cNvSpPr>
            <a:spLocks noGrp="1"/>
          </p:cNvSpPr>
          <p:nvPr>
            <p:ph idx="1"/>
          </p:nvPr>
        </p:nvSpPr>
        <p:spPr>
          <a:xfrm>
            <a:off x="251520" y="1196752"/>
            <a:ext cx="8229600" cy="4680520"/>
          </a:xfrm>
        </p:spPr>
        <p:txBody>
          <a:bodyPr>
            <a:normAutofit/>
          </a:bodyPr>
          <a:lstStyle/>
          <a:p>
            <a:pPr marL="0" indent="0" algn="l">
              <a:buNone/>
            </a:pPr>
            <a:r>
              <a:rPr lang="it-IT" sz="1800" b="0" i="0" u="none" strike="noStrike" baseline="0" dirty="0">
                <a:solidFill>
                  <a:schemeClr val="tx1"/>
                </a:solidFill>
                <a:latin typeface="+mj-lt"/>
              </a:rPr>
              <a:t>Documentazione di spesa</a:t>
            </a:r>
          </a:p>
          <a:p>
            <a:pPr marL="0" indent="0" algn="just">
              <a:buNone/>
            </a:pPr>
            <a:r>
              <a:rPr lang="it-IT" sz="1800" b="0" i="0" u="none" strike="noStrike" baseline="0" dirty="0">
                <a:solidFill>
                  <a:schemeClr val="tx1"/>
                </a:solidFill>
                <a:latin typeface="+mj-lt"/>
              </a:rPr>
              <a:t>Il soggetto che rendiconta deve conservare, in originale presso la propria sede, la seguente documentazione :</a:t>
            </a:r>
          </a:p>
          <a:p>
            <a:pPr algn="just">
              <a:buFont typeface="Wingdings" panose="05000000000000000000" pitchFamily="2" charset="2"/>
              <a:buChar char="ü"/>
            </a:pPr>
            <a:r>
              <a:rPr lang="it-IT" sz="1800" b="0" i="0" u="none" strike="noStrike" baseline="0" dirty="0">
                <a:solidFill>
                  <a:schemeClr val="tx1"/>
                </a:solidFill>
                <a:latin typeface="+mj-lt"/>
              </a:rPr>
              <a:t>autorizzazione alla trasferta dalla quale si evinca chiaramente il nominativo della persona autorizzata, la durata della trasferta, il motivo della stessa (che deve necessariamente essere ricondotta al progetto) e la destinazione</a:t>
            </a:r>
          </a:p>
          <a:p>
            <a:pPr algn="just">
              <a:buFont typeface="Wingdings" panose="05000000000000000000" pitchFamily="2" charset="2"/>
              <a:buChar char="ü"/>
            </a:pPr>
            <a:r>
              <a:rPr lang="it-IT" sz="1800" b="0" i="0" u="none" strike="noStrike" baseline="0" dirty="0">
                <a:solidFill>
                  <a:schemeClr val="tx1"/>
                </a:solidFill>
                <a:latin typeface="+mj-lt"/>
              </a:rPr>
              <a:t>dimostrativi partecipazione evento formativo e divulgativo (copia degli avvisi, locandine, giornali, flyer, programma delle giornate, fattura relativa alla quota di iscrizione all’evento, attestato di  partecipazione, ecc.)</a:t>
            </a:r>
          </a:p>
          <a:p>
            <a:pPr algn="just">
              <a:buFont typeface="Wingdings" panose="05000000000000000000" pitchFamily="2" charset="2"/>
              <a:buChar char="ü"/>
            </a:pPr>
            <a:r>
              <a:rPr lang="it-IT" sz="1800" b="0" i="0" u="none" strike="noStrike" baseline="0" dirty="0">
                <a:solidFill>
                  <a:schemeClr val="tx1"/>
                </a:solidFill>
                <a:latin typeface="+mj-lt"/>
              </a:rPr>
              <a:t>tabella Liquidazione spese di trasferta (Allegato 8)</a:t>
            </a:r>
          </a:p>
          <a:p>
            <a:pPr algn="just">
              <a:buFont typeface="Wingdings" panose="05000000000000000000" pitchFamily="2" charset="2"/>
              <a:buChar char="ü"/>
            </a:pPr>
            <a:r>
              <a:rPr lang="it-IT" sz="1800" b="0" i="0" u="none" strike="noStrike" baseline="0" dirty="0">
                <a:solidFill>
                  <a:schemeClr val="tx1"/>
                </a:solidFill>
                <a:latin typeface="+mj-lt"/>
              </a:rPr>
              <a:t>documentazione originale ed analitica delle spese di viaggio, vitto e alloggio.</a:t>
            </a:r>
            <a:endParaRPr lang="it-IT" sz="1800" i="0" dirty="0">
              <a:solidFill>
                <a:schemeClr val="tx1"/>
              </a:solidFill>
              <a:latin typeface="+mj-lt"/>
            </a:endParaRPr>
          </a:p>
          <a:p>
            <a:pPr algn="just"/>
            <a:endParaRPr lang="it-IT" sz="1800" b="0" i="0" u="none" strike="noStrike" baseline="0" dirty="0">
              <a:solidFill>
                <a:schemeClr val="tx1"/>
              </a:solidFill>
              <a:latin typeface="+mj-lt"/>
            </a:endParaRPr>
          </a:p>
          <a:p>
            <a:pPr marL="0" indent="0" algn="just">
              <a:buNone/>
            </a:pPr>
            <a:r>
              <a:rPr lang="it-IT" sz="1800" i="0" dirty="0">
                <a:solidFill>
                  <a:schemeClr val="tx1"/>
                </a:solidFill>
                <a:latin typeface="+mj-lt"/>
              </a:rPr>
              <a:t>I</a:t>
            </a:r>
            <a:r>
              <a:rPr lang="it-IT" sz="1800" b="0" i="0" u="none" strike="noStrike" baseline="0" dirty="0">
                <a:solidFill>
                  <a:schemeClr val="tx1"/>
                </a:solidFill>
                <a:latin typeface="+mj-lt"/>
              </a:rPr>
              <a:t> giustificativi in originale (biglietti ferroviari, aerei, ricevute fiscali ristorante, ecc.), debitamente quietanzati, devono essere accompagnati da una dichiarazione a cura della persona interessata, attestante la </a:t>
            </a:r>
            <a:r>
              <a:rPr lang="it-IT" sz="1800" b="0" i="0" u="sng" strike="noStrike" baseline="0" dirty="0">
                <a:solidFill>
                  <a:schemeClr val="tx1"/>
                </a:solidFill>
                <a:latin typeface="+mj-lt"/>
              </a:rPr>
              <a:t>riconducibilità</a:t>
            </a:r>
            <a:r>
              <a:rPr lang="it-IT" sz="1800" b="0" i="0" u="none" strike="noStrike" baseline="0" dirty="0">
                <a:solidFill>
                  <a:schemeClr val="tx1"/>
                </a:solidFill>
                <a:latin typeface="+mj-lt"/>
              </a:rPr>
              <a:t> di tale spesa al </a:t>
            </a:r>
            <a:r>
              <a:rPr lang="it-IT" sz="1800" b="0" i="0" u="none" strike="noStrike" baseline="0" dirty="0">
                <a:solidFill>
                  <a:schemeClr val="tx1"/>
                </a:solidFill>
                <a:latin typeface="CIDFont+F2"/>
              </a:rPr>
              <a:t>progetto di riferimento</a:t>
            </a:r>
          </a:p>
        </p:txBody>
      </p:sp>
      <p:sp>
        <p:nvSpPr>
          <p:cNvPr id="4" name="Segnaposto data 3"/>
          <p:cNvSpPr>
            <a:spLocks noGrp="1"/>
          </p:cNvSpPr>
          <p:nvPr>
            <p:ph type="dt" sz="half" idx="10"/>
          </p:nvPr>
        </p:nvSpPr>
        <p:spPr/>
        <p:txBody>
          <a:bodyPr/>
          <a:lstStyle/>
          <a:p>
            <a:fld id="{8D88A192-9E2C-4AA5-B1E6-091D6EAFB273}" type="datetime1">
              <a:rPr lang="it-IT" smtClean="0"/>
              <a:pPr/>
              <a:t>15/11/2021</a:t>
            </a:fld>
            <a:endParaRPr lang="it-IT" dirty="0"/>
          </a:p>
        </p:txBody>
      </p:sp>
      <p:sp>
        <p:nvSpPr>
          <p:cNvPr id="5" name="Segnaposto numero diapositiva 4"/>
          <p:cNvSpPr>
            <a:spLocks noGrp="1"/>
          </p:cNvSpPr>
          <p:nvPr>
            <p:ph type="sldNum" sz="quarter" idx="12"/>
          </p:nvPr>
        </p:nvSpPr>
        <p:spPr/>
        <p:txBody>
          <a:bodyPr/>
          <a:lstStyle/>
          <a:p>
            <a:fld id="{F5659467-C715-45CA-988F-5793C3CAF1CB}" type="slidenum">
              <a:rPr lang="it-IT" smtClean="0"/>
              <a:pPr/>
              <a:t>21</a:t>
            </a:fld>
            <a:endParaRPr lang="it-IT"/>
          </a:p>
        </p:txBody>
      </p:sp>
      <p:pic>
        <p:nvPicPr>
          <p:cNvPr id="6" name="Immagine 5" descr="Tutela Amici: Internet, Polizia di Stato: attenzione ai ...">
            <a:extLst>
              <a:ext uri="{FF2B5EF4-FFF2-40B4-BE49-F238E27FC236}">
                <a16:creationId xmlns:a16="http://schemas.microsoft.com/office/drawing/2014/main" id="{91F625A1-8BD2-4FFD-AE0E-AD4C7784890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61040" y="3645024"/>
            <a:ext cx="720080" cy="720080"/>
          </a:xfrm>
          <a:prstGeom prst="rect">
            <a:avLst/>
          </a:prstGeom>
        </p:spPr>
      </p:pic>
    </p:spTree>
    <p:extLst>
      <p:ext uri="{BB962C8B-B14F-4D97-AF65-F5344CB8AC3E}">
        <p14:creationId xmlns:p14="http://schemas.microsoft.com/office/powerpoint/2010/main" val="13988314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0"/>
            <a:ext cx="9036496" cy="878144"/>
          </a:xfrm>
        </p:spPr>
        <p:txBody>
          <a:bodyPr>
            <a:normAutofit fontScale="90000"/>
          </a:bodyPr>
          <a:lstStyle/>
          <a:p>
            <a:r>
              <a:rPr lang="it-IT" dirty="0"/>
              <a:t>RENDICONTAZIONE DELLA SPESA</a:t>
            </a:r>
            <a:br>
              <a:rPr lang="it-IT" dirty="0"/>
            </a:br>
            <a:r>
              <a:rPr lang="it-IT" dirty="0"/>
              <a:t>Criteri specifici</a:t>
            </a:r>
          </a:p>
        </p:txBody>
      </p:sp>
      <p:sp>
        <p:nvSpPr>
          <p:cNvPr id="3" name="Segnaposto contenuto 2"/>
          <p:cNvSpPr>
            <a:spLocks noGrp="1"/>
          </p:cNvSpPr>
          <p:nvPr>
            <p:ph idx="1"/>
          </p:nvPr>
        </p:nvSpPr>
        <p:spPr>
          <a:xfrm>
            <a:off x="251520" y="1196752"/>
            <a:ext cx="8229600" cy="4680520"/>
          </a:xfrm>
        </p:spPr>
        <p:txBody>
          <a:bodyPr>
            <a:normAutofit/>
          </a:bodyPr>
          <a:lstStyle/>
          <a:p>
            <a:pPr marL="0" indent="0" algn="just">
              <a:buNone/>
            </a:pPr>
            <a:r>
              <a:rPr lang="it-IT" sz="1800" b="1" i="0" u="none" strike="noStrike" baseline="0" dirty="0">
                <a:solidFill>
                  <a:schemeClr val="tx1"/>
                </a:solidFill>
                <a:latin typeface="+mj-lt"/>
              </a:rPr>
              <a:t>Costi dei servizi di consulenza scientifica o di assistenza tecnico-scientifica</a:t>
            </a:r>
          </a:p>
          <a:p>
            <a:pPr marL="0" indent="0" algn="just">
              <a:buNone/>
            </a:pPr>
            <a:r>
              <a:rPr lang="it-IT" sz="1800" b="0" i="0" u="none" strike="noStrike" baseline="0" dirty="0">
                <a:solidFill>
                  <a:schemeClr val="tx1"/>
                </a:solidFill>
                <a:latin typeface="+mj-lt"/>
              </a:rPr>
              <a:t>La voce comprende i costi relativi a servizi di consulenza, i costi per prestazioni di terzi e i costi per l’acquisizione di risultati di ricerca, brevetti, know-how e diritti di licenza.</a:t>
            </a:r>
            <a:endParaRPr lang="it-IT" sz="1800" i="0" dirty="0">
              <a:solidFill>
                <a:schemeClr val="tx1"/>
              </a:solidFill>
              <a:latin typeface="+mj-lt"/>
            </a:endParaRPr>
          </a:p>
          <a:p>
            <a:pPr marL="0" indent="0" algn="just">
              <a:buNone/>
            </a:pPr>
            <a:r>
              <a:rPr lang="it-IT" sz="1800" b="0" i="0" u="sng" strike="noStrike" baseline="0" dirty="0">
                <a:solidFill>
                  <a:schemeClr val="tx1"/>
                </a:solidFill>
                <a:latin typeface="+mj-lt"/>
              </a:rPr>
              <a:t>Prestazioni effettuate da persone fisiche senza partita iva</a:t>
            </a:r>
          </a:p>
          <a:p>
            <a:pPr marL="0" indent="0" algn="just">
              <a:buNone/>
            </a:pPr>
            <a:r>
              <a:rPr lang="it-IT" sz="1800" b="0" i="0" u="none" strike="noStrike" baseline="0" dirty="0">
                <a:solidFill>
                  <a:schemeClr val="tx1"/>
                </a:solidFill>
                <a:latin typeface="+mj-lt"/>
              </a:rPr>
              <a:t>Questa voce comprende i costi di personale derivanti da rapporti assimilabili al contratto di lavoro dipendente. Si tratta di rapporti nei quali il soggetto, pur non essendo legato da un vincolo di subordinazione con il committente, svolge attività lavorative in modo continuativo.</a:t>
            </a:r>
          </a:p>
          <a:p>
            <a:pPr marL="0" indent="0" algn="just">
              <a:buNone/>
            </a:pPr>
            <a:r>
              <a:rPr lang="it-IT" sz="1800" b="0" i="0" u="sng" strike="noStrike" baseline="0" dirty="0">
                <a:solidFill>
                  <a:schemeClr val="tx1"/>
                </a:solidFill>
                <a:latin typeface="+mj-lt"/>
              </a:rPr>
              <a:t>Prestazioni effettuate da professionisti con partita iva</a:t>
            </a:r>
          </a:p>
          <a:p>
            <a:pPr marL="0" indent="0" algn="just">
              <a:buNone/>
            </a:pPr>
            <a:r>
              <a:rPr lang="it-IT" sz="1800" b="0" i="0" u="none" strike="noStrike" baseline="0" dirty="0">
                <a:solidFill>
                  <a:schemeClr val="tx1"/>
                </a:solidFill>
                <a:latin typeface="+mj-lt"/>
              </a:rPr>
              <a:t>La prestazione deve risultare da lettera di incarico o contratto di collaborazione professionale sottoscritti dalle parti interessate, esclusivamente per lo svolgimento di attività progettuali.</a:t>
            </a:r>
          </a:p>
          <a:p>
            <a:pPr marL="0" indent="0" algn="just">
              <a:buNone/>
            </a:pPr>
            <a:r>
              <a:rPr lang="it-IT" sz="1800" b="0" i="0" u="sng" strike="noStrike" baseline="0" dirty="0">
                <a:solidFill>
                  <a:schemeClr val="tx1"/>
                </a:solidFill>
                <a:latin typeface="+mj-lt"/>
              </a:rPr>
              <a:t>Prestazioni effettuate da persone giuridiche</a:t>
            </a:r>
          </a:p>
          <a:p>
            <a:pPr marL="0" indent="0" algn="just">
              <a:buNone/>
            </a:pPr>
            <a:r>
              <a:rPr lang="it-IT" sz="1800" b="0" i="0" u="none" strike="noStrike" baseline="0" dirty="0">
                <a:solidFill>
                  <a:schemeClr val="tx1"/>
                </a:solidFill>
                <a:latin typeface="+mj-lt"/>
              </a:rPr>
              <a:t>La prestazione deve risultare da lettera di incarico o contratto sottoscritti dalle parti interessate.</a:t>
            </a:r>
          </a:p>
        </p:txBody>
      </p:sp>
      <p:sp>
        <p:nvSpPr>
          <p:cNvPr id="4" name="Segnaposto data 3"/>
          <p:cNvSpPr>
            <a:spLocks noGrp="1"/>
          </p:cNvSpPr>
          <p:nvPr>
            <p:ph type="dt" sz="half" idx="10"/>
          </p:nvPr>
        </p:nvSpPr>
        <p:spPr/>
        <p:txBody>
          <a:bodyPr/>
          <a:lstStyle/>
          <a:p>
            <a:fld id="{8D88A192-9E2C-4AA5-B1E6-091D6EAFB273}" type="datetime1">
              <a:rPr lang="it-IT" smtClean="0"/>
              <a:pPr/>
              <a:t>15/11/2021</a:t>
            </a:fld>
            <a:endParaRPr lang="it-IT" dirty="0"/>
          </a:p>
        </p:txBody>
      </p:sp>
      <p:sp>
        <p:nvSpPr>
          <p:cNvPr id="5" name="Segnaposto numero diapositiva 4"/>
          <p:cNvSpPr>
            <a:spLocks noGrp="1"/>
          </p:cNvSpPr>
          <p:nvPr>
            <p:ph type="sldNum" sz="quarter" idx="12"/>
          </p:nvPr>
        </p:nvSpPr>
        <p:spPr/>
        <p:txBody>
          <a:bodyPr/>
          <a:lstStyle/>
          <a:p>
            <a:fld id="{F5659467-C715-45CA-988F-5793C3CAF1CB}" type="slidenum">
              <a:rPr lang="it-IT" smtClean="0"/>
              <a:pPr/>
              <a:t>22</a:t>
            </a:fld>
            <a:endParaRPr lang="it-IT"/>
          </a:p>
        </p:txBody>
      </p:sp>
    </p:spTree>
    <p:extLst>
      <p:ext uri="{BB962C8B-B14F-4D97-AF65-F5344CB8AC3E}">
        <p14:creationId xmlns:p14="http://schemas.microsoft.com/office/powerpoint/2010/main" val="33428804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data 3">
            <a:extLst>
              <a:ext uri="{FF2B5EF4-FFF2-40B4-BE49-F238E27FC236}">
                <a16:creationId xmlns:a16="http://schemas.microsoft.com/office/drawing/2014/main" id="{3D2AA389-7FEB-491B-9F36-A7E9F066E290}"/>
              </a:ext>
            </a:extLst>
          </p:cNvPr>
          <p:cNvSpPr>
            <a:spLocks noGrp="1"/>
          </p:cNvSpPr>
          <p:nvPr>
            <p:ph type="dt" sz="half" idx="10"/>
          </p:nvPr>
        </p:nvSpPr>
        <p:spPr/>
        <p:txBody>
          <a:bodyPr/>
          <a:lstStyle/>
          <a:p>
            <a:fld id="{8D88A192-9E2C-4AA5-B1E6-091D6EAFB273}" type="datetime1">
              <a:rPr lang="it-IT" smtClean="0"/>
              <a:pPr/>
              <a:t>15/11/2021</a:t>
            </a:fld>
            <a:endParaRPr lang="it-IT" dirty="0"/>
          </a:p>
        </p:txBody>
      </p:sp>
      <p:sp>
        <p:nvSpPr>
          <p:cNvPr id="5" name="Segnaposto numero diapositiva 4">
            <a:extLst>
              <a:ext uri="{FF2B5EF4-FFF2-40B4-BE49-F238E27FC236}">
                <a16:creationId xmlns:a16="http://schemas.microsoft.com/office/drawing/2014/main" id="{A0C8D173-3B2D-4F9F-9D4A-1C1753DB6EFF}"/>
              </a:ext>
            </a:extLst>
          </p:cNvPr>
          <p:cNvSpPr>
            <a:spLocks noGrp="1"/>
          </p:cNvSpPr>
          <p:nvPr>
            <p:ph type="sldNum" sz="quarter" idx="12"/>
          </p:nvPr>
        </p:nvSpPr>
        <p:spPr/>
        <p:txBody>
          <a:bodyPr/>
          <a:lstStyle/>
          <a:p>
            <a:fld id="{F5659467-C715-45CA-988F-5793C3CAF1CB}" type="slidenum">
              <a:rPr lang="it-IT" smtClean="0"/>
              <a:pPr/>
              <a:t>23</a:t>
            </a:fld>
            <a:endParaRPr lang="it-IT"/>
          </a:p>
        </p:txBody>
      </p:sp>
      <p:sp>
        <p:nvSpPr>
          <p:cNvPr id="6" name="Rettangolo 5">
            <a:extLst>
              <a:ext uri="{FF2B5EF4-FFF2-40B4-BE49-F238E27FC236}">
                <a16:creationId xmlns:a16="http://schemas.microsoft.com/office/drawing/2014/main" id="{1D82A3D5-758D-4695-AB2A-64685EB1DC90}"/>
              </a:ext>
            </a:extLst>
          </p:cNvPr>
          <p:cNvSpPr/>
          <p:nvPr/>
        </p:nvSpPr>
        <p:spPr>
          <a:xfrm>
            <a:off x="1691680" y="0"/>
            <a:ext cx="5166320" cy="984885"/>
          </a:xfrm>
          <a:prstGeom prst="rect">
            <a:avLst/>
          </a:prstGeom>
        </p:spPr>
        <p:txBody>
          <a:bodyPr wrap="square">
            <a:spAutoFit/>
          </a:bodyPr>
          <a:lstStyle/>
          <a:p>
            <a:pPr algn="ctr"/>
            <a:r>
              <a:rPr lang="it-IT" sz="2900" b="1" dirty="0">
                <a:solidFill>
                  <a:schemeClr val="tx1">
                    <a:lumMod val="75000"/>
                    <a:lumOff val="25000"/>
                  </a:schemeClr>
                </a:solidFill>
                <a:latin typeface="Calibri" pitchFamily="34" charset="0"/>
                <a:ea typeface="+mj-ea"/>
                <a:cs typeface="+mj-cs"/>
              </a:rPr>
              <a:t>RENDICONTAZIONE DELLA PESA</a:t>
            </a:r>
            <a:br>
              <a:rPr lang="it-IT" sz="2900" b="1" dirty="0">
                <a:solidFill>
                  <a:schemeClr val="tx1">
                    <a:lumMod val="75000"/>
                    <a:lumOff val="25000"/>
                  </a:schemeClr>
                </a:solidFill>
                <a:latin typeface="Calibri" pitchFamily="34" charset="0"/>
                <a:ea typeface="+mj-ea"/>
                <a:cs typeface="+mj-cs"/>
              </a:rPr>
            </a:br>
            <a:r>
              <a:rPr lang="it-IT" sz="2900" b="1" dirty="0">
                <a:solidFill>
                  <a:schemeClr val="tx1">
                    <a:lumMod val="75000"/>
                    <a:lumOff val="25000"/>
                  </a:schemeClr>
                </a:solidFill>
                <a:latin typeface="Calibri" pitchFamily="34" charset="0"/>
                <a:ea typeface="+mj-ea"/>
                <a:cs typeface="+mj-cs"/>
              </a:rPr>
              <a:t>Criteri specifici</a:t>
            </a:r>
          </a:p>
        </p:txBody>
      </p:sp>
      <p:sp>
        <p:nvSpPr>
          <p:cNvPr id="7" name="Segnaposto contenuto 2">
            <a:extLst>
              <a:ext uri="{FF2B5EF4-FFF2-40B4-BE49-F238E27FC236}">
                <a16:creationId xmlns:a16="http://schemas.microsoft.com/office/drawing/2014/main" id="{4658B1EE-FE76-48E8-948D-FF903BE80509}"/>
              </a:ext>
            </a:extLst>
          </p:cNvPr>
          <p:cNvSpPr>
            <a:spLocks noGrp="1"/>
          </p:cNvSpPr>
          <p:nvPr>
            <p:ph idx="1"/>
          </p:nvPr>
        </p:nvSpPr>
        <p:spPr>
          <a:xfrm>
            <a:off x="4355976" y="1412776"/>
            <a:ext cx="4464496" cy="4938482"/>
          </a:xfrm>
        </p:spPr>
        <p:txBody>
          <a:bodyPr vert="horz" lIns="91440" tIns="45720" rIns="91440" bIns="45720" rtlCol="0">
            <a:normAutofit fontScale="70000" lnSpcReduction="20000"/>
          </a:bodyPr>
          <a:lstStyle/>
          <a:p>
            <a:pPr marL="0" indent="0">
              <a:lnSpc>
                <a:spcPct val="90000"/>
              </a:lnSpc>
              <a:buNone/>
            </a:pPr>
            <a:r>
              <a:rPr lang="en-US" sz="1500" b="1" dirty="0">
                <a:solidFill>
                  <a:schemeClr val="tx1"/>
                </a:solidFill>
              </a:rPr>
              <a:t> SPESE </a:t>
            </a:r>
            <a:r>
              <a:rPr lang="en-US" sz="1500" b="1" dirty="0">
                <a:solidFill>
                  <a:schemeClr val="tx1"/>
                </a:solidFill>
                <a:latin typeface="+mj-lt"/>
              </a:rPr>
              <a:t>GENERALI </a:t>
            </a:r>
          </a:p>
          <a:p>
            <a:pPr marL="0" indent="0" algn="l">
              <a:buNone/>
            </a:pPr>
            <a:endParaRPr lang="it-IT" sz="1800" b="0" i="0" u="none" strike="noStrike" baseline="0" dirty="0">
              <a:solidFill>
                <a:srgbClr val="000000"/>
              </a:solidFill>
              <a:latin typeface="+mj-lt"/>
            </a:endParaRPr>
          </a:p>
          <a:p>
            <a:pPr marL="0" indent="0" algn="just">
              <a:buNone/>
            </a:pPr>
            <a:r>
              <a:rPr lang="it-IT" sz="1800" b="0" i="0" u="none" strike="noStrike" baseline="0" dirty="0">
                <a:solidFill>
                  <a:srgbClr val="000000"/>
                </a:solidFill>
                <a:latin typeface="+mj-lt"/>
              </a:rPr>
              <a:t>Questa voce comprende i costi supplementari derivanti direttamente dal progetto. Sono considerate spese generali quelle che:</a:t>
            </a:r>
          </a:p>
          <a:p>
            <a:pPr marL="0" indent="0" algn="just">
              <a:buNone/>
            </a:pPr>
            <a:r>
              <a:rPr lang="it-IT" sz="1800" b="0" i="0" u="none" strike="noStrike" baseline="0" dirty="0">
                <a:solidFill>
                  <a:srgbClr val="000000"/>
                </a:solidFill>
                <a:latin typeface="+mj-lt"/>
              </a:rPr>
              <a:t>- per loro stessa natura non si prestano ad una precisa identificazione secondo il criterio di pertinenza;</a:t>
            </a:r>
          </a:p>
          <a:p>
            <a:pPr marL="0" indent="0" algn="just">
              <a:buNone/>
            </a:pPr>
            <a:r>
              <a:rPr lang="it-IT" sz="1800" b="0" i="0" u="none" strike="noStrike" baseline="0" dirty="0">
                <a:solidFill>
                  <a:srgbClr val="000000"/>
                </a:solidFill>
                <a:latin typeface="+mj-lt"/>
              </a:rPr>
              <a:t>- sono, comunque, necessarie alla realizzazione del progetto in quanto relative al funzionamento organico della sede in cui si svolgono le attività;</a:t>
            </a:r>
          </a:p>
          <a:p>
            <a:pPr marL="0" indent="0" algn="just">
              <a:buNone/>
            </a:pPr>
            <a:r>
              <a:rPr lang="it-IT" sz="1800" b="0" i="0" u="none" strike="noStrike" baseline="0" dirty="0">
                <a:solidFill>
                  <a:srgbClr val="000000"/>
                </a:solidFill>
                <a:latin typeface="+mj-lt"/>
              </a:rPr>
              <a:t>- non sono ammesse come voci specifiche di costo nelle tipologie di cui ai punti precedenti e  dunque sono individuabili come costi “indiretti”.</a:t>
            </a:r>
          </a:p>
          <a:p>
            <a:pPr marL="0" indent="0" algn="just">
              <a:buNone/>
            </a:pPr>
            <a:r>
              <a:rPr lang="it-IT" sz="1800" b="0" i="0" u="none" strike="noStrike" baseline="0" dirty="0">
                <a:solidFill>
                  <a:srgbClr val="000000"/>
                </a:solidFill>
                <a:latin typeface="+mj-lt"/>
              </a:rPr>
              <a:t>Pertanto, le spese generali sono considerate ammissibili a condizione che siano basate sui costi  effettivi relativi  all'esecuzione del progetto.</a:t>
            </a:r>
          </a:p>
          <a:p>
            <a:pPr marL="0" indent="0" algn="just">
              <a:buNone/>
            </a:pPr>
            <a:endParaRPr lang="it-IT" sz="1800" b="0" i="0" u="none" strike="noStrike" baseline="0" dirty="0">
              <a:solidFill>
                <a:srgbClr val="212121"/>
              </a:solidFill>
              <a:latin typeface="+mj-lt"/>
            </a:endParaRPr>
          </a:p>
          <a:p>
            <a:pPr marL="0" indent="0" algn="just">
              <a:buNone/>
            </a:pPr>
            <a:r>
              <a:rPr lang="it-IT" sz="1800" b="0" i="0" u="none" strike="noStrike" baseline="0" dirty="0">
                <a:solidFill>
                  <a:srgbClr val="212121"/>
                </a:solidFill>
                <a:latin typeface="+mj-lt"/>
              </a:rPr>
              <a:t>Le spese generali </a:t>
            </a:r>
            <a:r>
              <a:rPr lang="it-IT" sz="1800" b="1" i="0" u="none" strike="noStrike" baseline="0" dirty="0">
                <a:solidFill>
                  <a:srgbClr val="212121"/>
                </a:solidFill>
                <a:latin typeface="+mj-lt"/>
              </a:rPr>
              <a:t>non necessitano di documentazione </a:t>
            </a:r>
            <a:r>
              <a:rPr lang="it-IT" sz="1800" b="0" i="0" u="none" strike="noStrike" baseline="0" dirty="0">
                <a:solidFill>
                  <a:srgbClr val="212121"/>
                </a:solidFill>
                <a:latin typeface="+mj-lt"/>
              </a:rPr>
              <a:t>di riferimento in quanto sono riconosciute, per ciascuna rendicontazione, nella </a:t>
            </a:r>
            <a:r>
              <a:rPr lang="it-IT" sz="1800" b="1" i="0" u="none" strike="noStrike" baseline="0" dirty="0">
                <a:solidFill>
                  <a:srgbClr val="212121"/>
                </a:solidFill>
                <a:latin typeface="+mj-lt"/>
              </a:rPr>
              <a:t>misura forfettaria del 20% </a:t>
            </a:r>
            <a:r>
              <a:rPr lang="it-IT" sz="1800" b="0" i="0" u="none" strike="noStrike" baseline="0" dirty="0">
                <a:solidFill>
                  <a:srgbClr val="212121"/>
                </a:solidFill>
                <a:latin typeface="+mj-lt"/>
              </a:rPr>
              <a:t>della sommatoria dei costi relativi a spese di personale, spese per l’acquisto di strumenti ed attrezzature e altri costi di esercizio. </a:t>
            </a:r>
          </a:p>
          <a:p>
            <a:pPr marL="0" indent="0" algn="just">
              <a:buNone/>
            </a:pPr>
            <a:endParaRPr lang="it-IT" sz="1800" b="0" i="0" u="none" strike="noStrike" baseline="0" dirty="0">
              <a:solidFill>
                <a:srgbClr val="212121"/>
              </a:solidFill>
              <a:latin typeface="+mj-lt"/>
            </a:endParaRPr>
          </a:p>
          <a:p>
            <a:pPr marL="0" indent="0" algn="just">
              <a:buNone/>
            </a:pPr>
            <a:r>
              <a:rPr lang="it-IT" sz="1800" b="0" i="0" u="sng" strike="noStrike" baseline="0" dirty="0">
                <a:solidFill>
                  <a:srgbClr val="212121"/>
                </a:solidFill>
                <a:latin typeface="+mj-lt"/>
              </a:rPr>
              <a:t>Il totale delle spese generali non può in ogni caso eccedere il 20% della sommatoria dei costi autorizzati dal MUR per le suddette tre voci di costo</a:t>
            </a:r>
            <a:r>
              <a:rPr lang="it-IT" sz="1800" b="0" i="0" u="none" strike="noStrike" baseline="0" dirty="0">
                <a:solidFill>
                  <a:srgbClr val="212121"/>
                </a:solidFill>
                <a:latin typeface="+mj-lt"/>
              </a:rPr>
              <a:t>.</a:t>
            </a:r>
            <a:endParaRPr lang="en-US" sz="1500" i="0" dirty="0">
              <a:solidFill>
                <a:srgbClr val="FF0000"/>
              </a:solidFill>
              <a:latin typeface="+mj-lt"/>
            </a:endParaRPr>
          </a:p>
        </p:txBody>
      </p:sp>
      <p:pic>
        <p:nvPicPr>
          <p:cNvPr id="8" name="Immagine 7" descr="Semaforo Verde · Grafica vettoriale gratuita su Pixabay">
            <a:extLst>
              <a:ext uri="{FF2B5EF4-FFF2-40B4-BE49-F238E27FC236}">
                <a16:creationId xmlns:a16="http://schemas.microsoft.com/office/drawing/2014/main" id="{A41C4CC0-AA5C-4B13-8BA4-45DBCCFBDBD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0253" r="10124" b="-1"/>
          <a:stretch/>
        </p:blipFill>
        <p:spPr>
          <a:xfrm>
            <a:off x="683568" y="1844824"/>
            <a:ext cx="3038648" cy="4212295"/>
          </a:xfrm>
          <a:prstGeom prst="rect">
            <a:avLst/>
          </a:prstGeom>
          <a:noFill/>
        </p:spPr>
      </p:pic>
    </p:spTree>
    <p:extLst>
      <p:ext uri="{BB962C8B-B14F-4D97-AF65-F5344CB8AC3E}">
        <p14:creationId xmlns:p14="http://schemas.microsoft.com/office/powerpoint/2010/main" val="36091124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79512" y="0"/>
            <a:ext cx="8856984" cy="878144"/>
          </a:xfrm>
        </p:spPr>
        <p:txBody>
          <a:bodyPr>
            <a:normAutofit/>
          </a:bodyPr>
          <a:lstStyle/>
          <a:p>
            <a:r>
              <a:rPr lang="it-IT" dirty="0"/>
              <a:t>CONTATTI</a:t>
            </a:r>
          </a:p>
        </p:txBody>
      </p:sp>
      <p:sp>
        <p:nvSpPr>
          <p:cNvPr id="5" name="Segnaposto numero diapositiva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5659467-C715-45CA-988F-5793C3CAF1CB}" type="slidenum">
              <a:rPr kumimoji="0" lang="it-IT" sz="1200" b="0" i="0" u="none" strike="noStrike" kern="1200" cap="none" spc="0" normalizeH="0" baseline="0" noProof="0" smtClean="0">
                <a:ln>
                  <a:noFill/>
                </a:ln>
                <a:solidFill>
                  <a:prstClr val="black">
                    <a:lumMod val="65000"/>
                    <a:lumOff val="3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it-IT" sz="1200" b="0" i="0" u="none" strike="noStrike" kern="1200" cap="none" spc="0" normalizeH="0" baseline="0" noProof="0">
              <a:ln>
                <a:noFill/>
              </a:ln>
              <a:solidFill>
                <a:prstClr val="black">
                  <a:lumMod val="65000"/>
                  <a:lumOff val="35000"/>
                </a:prstClr>
              </a:solidFill>
              <a:effectLst/>
              <a:uLnTx/>
              <a:uFillTx/>
              <a:latin typeface="Calibri"/>
              <a:ea typeface="+mn-ea"/>
              <a:cs typeface="+mn-cs"/>
            </a:endParaRPr>
          </a:p>
        </p:txBody>
      </p:sp>
      <p:sp>
        <p:nvSpPr>
          <p:cNvPr id="10" name="Segnaposto data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dirty="0">
                <a:ln>
                  <a:noFill/>
                </a:ln>
                <a:solidFill>
                  <a:prstClr val="black">
                    <a:lumMod val="65000"/>
                    <a:lumOff val="35000"/>
                  </a:prstClr>
                </a:solidFill>
                <a:effectLst/>
                <a:uLnTx/>
                <a:uFillTx/>
                <a:latin typeface="Calibri"/>
                <a:ea typeface="+mn-ea"/>
                <a:cs typeface="+mn-cs"/>
              </a:rPr>
              <a:t>12/11/2021</a:t>
            </a:r>
          </a:p>
        </p:txBody>
      </p:sp>
      <p:sp>
        <p:nvSpPr>
          <p:cNvPr id="4" name="Segnaposto contenuto 3">
            <a:extLst>
              <a:ext uri="{FF2B5EF4-FFF2-40B4-BE49-F238E27FC236}">
                <a16:creationId xmlns:a16="http://schemas.microsoft.com/office/drawing/2014/main" id="{946FAEAC-F8D1-4789-ADE3-508340A81C51}"/>
              </a:ext>
            </a:extLst>
          </p:cNvPr>
          <p:cNvSpPr>
            <a:spLocks noGrp="1"/>
          </p:cNvSpPr>
          <p:nvPr>
            <p:ph idx="1"/>
          </p:nvPr>
        </p:nvSpPr>
        <p:spPr>
          <a:xfrm>
            <a:off x="457199" y="1196752"/>
            <a:ext cx="8426609" cy="3888432"/>
          </a:xfrm>
        </p:spPr>
        <p:txBody>
          <a:bodyPr/>
          <a:lstStyle/>
          <a:p>
            <a:pPr marL="0" lvl="0" indent="0" algn="ctr">
              <a:buNone/>
            </a:pPr>
            <a:endParaRPr lang="it-IT" sz="2000" i="0" dirty="0">
              <a:solidFill>
                <a:prstClr val="black"/>
              </a:solidFill>
              <a:latin typeface="Calibri"/>
              <a:ea typeface="+mn-ea"/>
              <a:cs typeface="+mn-cs"/>
            </a:endParaRPr>
          </a:p>
          <a:p>
            <a:pPr marL="0" lvl="0" indent="0" algn="ctr">
              <a:buNone/>
            </a:pPr>
            <a:endParaRPr lang="it-IT" sz="2000" i="0" dirty="0">
              <a:solidFill>
                <a:prstClr val="black"/>
              </a:solidFill>
              <a:latin typeface="Calibri"/>
              <a:ea typeface="+mn-ea"/>
              <a:cs typeface="+mn-cs"/>
            </a:endParaRPr>
          </a:p>
          <a:p>
            <a:pPr marL="0" lvl="0" indent="0" algn="ctr">
              <a:buNone/>
            </a:pPr>
            <a:r>
              <a:rPr lang="it-IT" sz="2000" i="0" dirty="0">
                <a:solidFill>
                  <a:prstClr val="black"/>
                </a:solidFill>
                <a:latin typeface="Calibri"/>
                <a:ea typeface="+mn-ea"/>
                <a:cs typeface="+mn-cs"/>
              </a:rPr>
              <a:t>Università degli Studi di Brescia</a:t>
            </a:r>
          </a:p>
          <a:p>
            <a:pPr marL="0" lvl="0" indent="0" algn="ctr">
              <a:buNone/>
            </a:pPr>
            <a:r>
              <a:rPr lang="it-IT" sz="2000" i="0" dirty="0">
                <a:solidFill>
                  <a:prstClr val="black"/>
                </a:solidFill>
                <a:latin typeface="Calibri"/>
                <a:ea typeface="+mn-ea"/>
                <a:cs typeface="+mn-cs"/>
              </a:rPr>
              <a:t>Servizio Ricerca e Innovazione</a:t>
            </a:r>
          </a:p>
          <a:p>
            <a:pPr marL="0" lvl="0" indent="0" algn="ctr">
              <a:buNone/>
            </a:pPr>
            <a:r>
              <a:rPr lang="it-IT" sz="2000" i="0" dirty="0">
                <a:solidFill>
                  <a:prstClr val="black"/>
                </a:solidFill>
                <a:latin typeface="Calibri"/>
                <a:ea typeface="+mn-ea"/>
                <a:cs typeface="+mn-cs"/>
              </a:rPr>
              <a:t>Ricerca Nazionale e Valutazione della ricerca</a:t>
            </a:r>
          </a:p>
          <a:p>
            <a:pPr marL="0" lvl="0" indent="0" algn="ctr">
              <a:buNone/>
            </a:pPr>
            <a:r>
              <a:rPr lang="it-IT" sz="2000" i="0" dirty="0">
                <a:solidFill>
                  <a:prstClr val="black"/>
                </a:solidFill>
                <a:latin typeface="Calibri"/>
                <a:ea typeface="+mn-ea"/>
                <a:cs typeface="+mn-cs"/>
              </a:rPr>
              <a:t>Dott. Roberto Protopapa	</a:t>
            </a:r>
          </a:p>
          <a:p>
            <a:pPr marL="0" lvl="0" indent="0" algn="ctr">
              <a:buNone/>
            </a:pPr>
            <a:r>
              <a:rPr lang="it-IT" sz="2000" i="0" dirty="0">
                <a:solidFill>
                  <a:prstClr val="black"/>
                </a:solidFill>
                <a:latin typeface="Calibri"/>
                <a:ea typeface="+mn-ea"/>
                <a:cs typeface="+mn-cs"/>
              </a:rPr>
              <a:t>E-mail: </a:t>
            </a:r>
            <a:r>
              <a:rPr lang="it-IT" sz="2000" i="0" dirty="0">
                <a:solidFill>
                  <a:prstClr val="black"/>
                </a:solidFill>
                <a:latin typeface="Calibri"/>
                <a:ea typeface="+mn-ea"/>
                <a:cs typeface="+mn-cs"/>
                <a:hlinkClick r:id="rId2">
                  <a:extLst>
                    <a:ext uri="{A12FA001-AC4F-418D-AE19-62706E023703}">
                      <ahyp:hlinkClr xmlns:ahyp="http://schemas.microsoft.com/office/drawing/2018/hyperlinkcolor" val="tx"/>
                    </a:ext>
                  </a:extLst>
                </a:hlinkClick>
              </a:rPr>
              <a:t>roberto.protopapa@unibs.it</a:t>
            </a:r>
            <a:endParaRPr lang="it-IT" sz="2000" i="0" dirty="0">
              <a:solidFill>
                <a:prstClr val="black"/>
              </a:solidFill>
              <a:latin typeface="Calibri"/>
              <a:ea typeface="+mn-ea"/>
              <a:cs typeface="+mn-cs"/>
            </a:endParaRPr>
          </a:p>
          <a:p>
            <a:pPr marL="0" lvl="0" indent="0" algn="ctr">
              <a:buNone/>
            </a:pPr>
            <a:r>
              <a:rPr lang="it-IT" sz="2000" i="0" dirty="0">
                <a:solidFill>
                  <a:prstClr val="black"/>
                </a:solidFill>
                <a:latin typeface="Calibri"/>
                <a:ea typeface="+mn-ea"/>
                <a:cs typeface="+mn-cs"/>
              </a:rPr>
              <a:t>Telefono: +39 030 2988242</a:t>
            </a:r>
          </a:p>
          <a:p>
            <a:endParaRPr lang="it-IT" sz="4000" i="0" dirty="0">
              <a:solidFill>
                <a:srgbClr val="000000"/>
              </a:solidFill>
              <a:latin typeface="Liberation Mono"/>
            </a:endParaRPr>
          </a:p>
        </p:txBody>
      </p:sp>
      <p:pic>
        <p:nvPicPr>
          <p:cNvPr id="11" name="Immagine 10" descr="Contact Icon - Free Vector">
            <a:extLst>
              <a:ext uri="{FF2B5EF4-FFF2-40B4-BE49-F238E27FC236}">
                <a16:creationId xmlns:a16="http://schemas.microsoft.com/office/drawing/2014/main" id="{4FFC0152-04DF-4738-8739-DD506654675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76256" y="3573016"/>
            <a:ext cx="975360" cy="975360"/>
          </a:xfrm>
          <a:prstGeom prst="rect">
            <a:avLst/>
          </a:prstGeom>
        </p:spPr>
      </p:pic>
      <p:pic>
        <p:nvPicPr>
          <p:cNvPr id="12" name="Immagine 11">
            <a:extLst>
              <a:ext uri="{FF2B5EF4-FFF2-40B4-BE49-F238E27FC236}">
                <a16:creationId xmlns:a16="http://schemas.microsoft.com/office/drawing/2014/main" id="{E3FE909F-9C33-4208-8090-30AC7785FE37}"/>
              </a:ext>
            </a:extLst>
          </p:cNvPr>
          <p:cNvPicPr>
            <a:picLocks noChangeAspect="1"/>
          </p:cNvPicPr>
          <p:nvPr/>
        </p:nvPicPr>
        <p:blipFill>
          <a:blip r:embed="rId4"/>
          <a:stretch>
            <a:fillRect/>
          </a:stretch>
        </p:blipFill>
        <p:spPr>
          <a:xfrm>
            <a:off x="755576" y="215796"/>
            <a:ext cx="622426" cy="619832"/>
          </a:xfrm>
          <a:prstGeom prst="rect">
            <a:avLst/>
          </a:prstGeom>
        </p:spPr>
      </p:pic>
      <p:pic>
        <p:nvPicPr>
          <p:cNvPr id="13" name="Immagine 12">
            <a:extLst>
              <a:ext uri="{FF2B5EF4-FFF2-40B4-BE49-F238E27FC236}">
                <a16:creationId xmlns:a16="http://schemas.microsoft.com/office/drawing/2014/main" id="{61A533A3-D5E9-4C56-9F89-098FB4F52B6D}"/>
              </a:ext>
            </a:extLst>
          </p:cNvPr>
          <p:cNvPicPr/>
          <p:nvPr/>
        </p:nvPicPr>
        <p:blipFill>
          <a:blip r:embed="rId5" cstate="print">
            <a:extLst>
              <a:ext uri="{28A0092B-C50C-407E-A947-70E740481C1C}">
                <a14:useLocalDpi xmlns:a14="http://schemas.microsoft.com/office/drawing/2010/main" val="0"/>
              </a:ext>
            </a:extLst>
          </a:blip>
          <a:stretch>
            <a:fillRect/>
          </a:stretch>
        </p:blipFill>
        <p:spPr bwMode="auto">
          <a:xfrm>
            <a:off x="2483768" y="5380024"/>
            <a:ext cx="5544616" cy="884176"/>
          </a:xfrm>
          <a:prstGeom prst="rect">
            <a:avLst/>
          </a:prstGeom>
          <a:noFill/>
          <a:ln>
            <a:noFill/>
          </a:ln>
        </p:spPr>
      </p:pic>
    </p:spTree>
    <p:extLst>
      <p:ext uri="{BB962C8B-B14F-4D97-AF65-F5344CB8AC3E}">
        <p14:creationId xmlns:p14="http://schemas.microsoft.com/office/powerpoint/2010/main" val="42673581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3508" y="260715"/>
            <a:ext cx="8856984" cy="928978"/>
          </a:xfrm>
        </p:spPr>
        <p:txBody>
          <a:bodyPr>
            <a:normAutofit fontScale="90000"/>
          </a:bodyPr>
          <a:lstStyle/>
          <a:p>
            <a:r>
              <a:rPr lang="it-IT" dirty="0">
                <a:solidFill>
                  <a:prstClr val="black">
                    <a:lumMod val="75000"/>
                    <a:lumOff val="25000"/>
                  </a:prstClr>
                </a:solidFill>
              </a:rPr>
              <a:t>Info generali</a:t>
            </a:r>
            <a:br>
              <a:rPr lang="it-IT" dirty="0">
                <a:solidFill>
                  <a:prstClr val="black">
                    <a:lumMod val="75000"/>
                    <a:lumOff val="25000"/>
                  </a:prstClr>
                </a:solidFill>
              </a:rPr>
            </a:br>
            <a:endParaRPr lang="it-IT" dirty="0"/>
          </a:p>
        </p:txBody>
      </p:sp>
      <p:sp>
        <p:nvSpPr>
          <p:cNvPr id="3" name="Segnaposto contenuto 2"/>
          <p:cNvSpPr>
            <a:spLocks noGrp="1"/>
          </p:cNvSpPr>
          <p:nvPr>
            <p:ph idx="1"/>
          </p:nvPr>
        </p:nvSpPr>
        <p:spPr>
          <a:xfrm>
            <a:off x="539552" y="1484784"/>
            <a:ext cx="7859216" cy="4320480"/>
          </a:xfrm>
        </p:spPr>
        <p:txBody>
          <a:bodyPr>
            <a:normAutofit fontScale="85000" lnSpcReduction="20000"/>
          </a:bodyPr>
          <a:lstStyle/>
          <a:p>
            <a:pPr algn="l"/>
            <a:endParaRPr lang="it-IT" sz="1800" b="0" i="0" u="none" strike="noStrike" baseline="0" dirty="0">
              <a:solidFill>
                <a:schemeClr val="tx1"/>
              </a:solidFill>
              <a:latin typeface="CIDFont+F2"/>
            </a:endParaRPr>
          </a:p>
          <a:p>
            <a:pPr algn="just"/>
            <a:r>
              <a:rPr lang="it-IT" sz="1800" b="0" i="0" u="none" strike="noStrike" baseline="0" dirty="0">
                <a:solidFill>
                  <a:schemeClr val="tx1"/>
                </a:solidFill>
                <a:latin typeface="+mj-lt"/>
              </a:rPr>
              <a:t>La gestione e il controllo delle proposte finanziate nell’ambito del Bando FIS si effettuano tramite la piattaforma </a:t>
            </a:r>
            <a:r>
              <a:rPr lang="it-IT" sz="1800" b="0" i="0" u="none" strike="noStrike" baseline="0" dirty="0">
                <a:solidFill>
                  <a:srgbClr val="00B0F0"/>
                </a:solidFill>
                <a:latin typeface="+mj-lt"/>
                <a:hlinkClick r:id="rId2">
                  <a:extLst>
                    <a:ext uri="{A12FA001-AC4F-418D-AE19-62706E023703}">
                      <ahyp:hlinkClr xmlns:ahyp="http://schemas.microsoft.com/office/drawing/2018/hyperlinkcolor" val="tx"/>
                    </a:ext>
                  </a:extLst>
                </a:hlinkClick>
              </a:rPr>
              <a:t>https://www.gea.mur.gov.it/</a:t>
            </a:r>
            <a:endParaRPr lang="it-IT" sz="1800" b="0" i="0" u="none" strike="noStrike" baseline="0" dirty="0">
              <a:solidFill>
                <a:srgbClr val="00B0F0"/>
              </a:solidFill>
              <a:latin typeface="+mj-lt"/>
            </a:endParaRPr>
          </a:p>
          <a:p>
            <a:pPr algn="just"/>
            <a:r>
              <a:rPr lang="it-IT" sz="1800" i="0" dirty="0">
                <a:solidFill>
                  <a:schemeClr val="tx1"/>
                </a:solidFill>
                <a:latin typeface="+mj-lt"/>
              </a:rPr>
              <a:t>La domanda di partecipazione deve essere presentata in </a:t>
            </a:r>
            <a:r>
              <a:rPr lang="it-IT" sz="1800" b="1" i="0" dirty="0">
                <a:solidFill>
                  <a:schemeClr val="tx1"/>
                </a:solidFill>
                <a:latin typeface="+mj-lt"/>
              </a:rPr>
              <a:t>lingua inglese.</a:t>
            </a:r>
          </a:p>
          <a:p>
            <a:pPr algn="just"/>
            <a:r>
              <a:rPr lang="it-IT" sz="1800" b="0" i="0" u="none" strike="noStrike" baseline="0" dirty="0">
                <a:solidFill>
                  <a:schemeClr val="tx1"/>
                </a:solidFill>
                <a:latin typeface="+mj-lt"/>
              </a:rPr>
              <a:t>Il Bando FIS finanzia progetti di </a:t>
            </a:r>
            <a:r>
              <a:rPr lang="it-IT" sz="1800" b="1" i="0" u="none" strike="noStrike" baseline="0" dirty="0">
                <a:solidFill>
                  <a:schemeClr val="tx1"/>
                </a:solidFill>
                <a:latin typeface="+mj-lt"/>
              </a:rPr>
              <a:t>ricerca fondamentale </a:t>
            </a:r>
            <a:r>
              <a:rPr lang="it-IT" sz="1800" b="0" i="0" u="none" strike="noStrike" baseline="0" dirty="0">
                <a:solidFill>
                  <a:schemeClr val="tx1"/>
                </a:solidFill>
                <a:latin typeface="+mj-lt"/>
              </a:rPr>
              <a:t>che possono riguardare tutti gli ambiti di ricerca afferenti ai macrosettori ed ai settori scientifico-disciplinari dell’</a:t>
            </a:r>
            <a:r>
              <a:rPr lang="it-IT" sz="1800" b="0" i="0" u="none" strike="noStrike" baseline="0" dirty="0" err="1">
                <a:solidFill>
                  <a:schemeClr val="tx1"/>
                </a:solidFill>
                <a:latin typeface="+mj-lt"/>
              </a:rPr>
              <a:t>European</a:t>
            </a:r>
            <a:r>
              <a:rPr lang="it-IT" sz="1800" b="0" i="0" u="none" strike="noStrike" baseline="0" dirty="0">
                <a:solidFill>
                  <a:schemeClr val="tx1"/>
                </a:solidFill>
                <a:latin typeface="+mj-lt"/>
              </a:rPr>
              <a:t> </a:t>
            </a:r>
            <a:r>
              <a:rPr lang="it-IT" sz="1800" b="0" i="0" u="none" strike="noStrike" baseline="0" dirty="0" err="1">
                <a:solidFill>
                  <a:schemeClr val="tx1"/>
                </a:solidFill>
                <a:latin typeface="+mj-lt"/>
              </a:rPr>
              <a:t>Research</a:t>
            </a:r>
            <a:r>
              <a:rPr lang="it-IT" sz="1800" b="0" i="0" u="none" strike="noStrike" baseline="0" dirty="0">
                <a:solidFill>
                  <a:schemeClr val="tx1"/>
                </a:solidFill>
                <a:latin typeface="+mj-lt"/>
              </a:rPr>
              <a:t> </a:t>
            </a:r>
            <a:r>
              <a:rPr lang="it-IT" sz="1800" b="0" i="0" u="none" strike="noStrike" baseline="0" dirty="0" err="1">
                <a:solidFill>
                  <a:schemeClr val="tx1"/>
                </a:solidFill>
                <a:latin typeface="+mj-lt"/>
              </a:rPr>
              <a:t>Council</a:t>
            </a:r>
            <a:r>
              <a:rPr lang="it-IT" sz="1800" b="0" i="0" u="none" strike="noStrike" baseline="0" dirty="0">
                <a:solidFill>
                  <a:schemeClr val="tx1"/>
                </a:solidFill>
                <a:latin typeface="+mj-lt"/>
              </a:rPr>
              <a:t> (ERC);</a:t>
            </a:r>
          </a:p>
          <a:p>
            <a:pPr marL="0" indent="0" algn="just">
              <a:buNone/>
            </a:pPr>
            <a:endParaRPr lang="it-IT" sz="1800" b="0" i="0" u="none" strike="noStrike" baseline="0" dirty="0">
              <a:solidFill>
                <a:schemeClr val="tx1"/>
              </a:solidFill>
              <a:latin typeface="+mj-lt"/>
            </a:endParaRPr>
          </a:p>
          <a:p>
            <a:pPr algn="just"/>
            <a:r>
              <a:rPr lang="it-IT" sz="1800" b="0" i="0" u="none" strike="noStrike" baseline="0" dirty="0">
                <a:solidFill>
                  <a:schemeClr val="tx1"/>
                </a:solidFill>
                <a:latin typeface="+mj-lt"/>
              </a:rPr>
              <a:t>I progetti sono presentati e condotti dal PI</a:t>
            </a:r>
            <a:r>
              <a:rPr lang="it-IT" sz="1800" b="0" i="0" strike="noStrike" baseline="0" dirty="0">
                <a:solidFill>
                  <a:schemeClr val="tx1"/>
                </a:solidFill>
                <a:latin typeface="+mj-lt"/>
              </a:rPr>
              <a:t>, </a:t>
            </a:r>
            <a:r>
              <a:rPr lang="it-IT" sz="1800" b="0" i="0" u="sng" strike="noStrike" baseline="0" dirty="0">
                <a:solidFill>
                  <a:srgbClr val="000000"/>
                </a:solidFill>
              </a:rPr>
              <a:t>italiano o straniero</a:t>
            </a:r>
            <a:r>
              <a:rPr lang="it-IT" sz="1800" b="0" i="0" u="none" strike="noStrike" baseline="0" dirty="0">
                <a:solidFill>
                  <a:srgbClr val="000000"/>
                </a:solidFill>
              </a:rPr>
              <a:t>, </a:t>
            </a:r>
            <a:r>
              <a:rPr lang="it-IT" sz="1800" b="0" i="0" u="none" strike="noStrike" baseline="0" dirty="0">
                <a:solidFill>
                  <a:schemeClr val="tx1"/>
                </a:solidFill>
                <a:latin typeface="+mj-lt"/>
              </a:rPr>
              <a:t>secondo i seguenti schemi di contributo massimo ministeriale:</a:t>
            </a:r>
          </a:p>
          <a:p>
            <a:pPr algn="just"/>
            <a:r>
              <a:rPr lang="it-IT" sz="1800" b="0" i="0" u="none" strike="noStrike" baseline="0" dirty="0">
                <a:solidFill>
                  <a:schemeClr val="tx1"/>
                </a:solidFill>
                <a:latin typeface="+mj-lt"/>
              </a:rPr>
              <a:t>a) </a:t>
            </a:r>
            <a:r>
              <a:rPr lang="it-IT" sz="1800" b="1" i="0" u="none" strike="noStrike" baseline="0" dirty="0" err="1">
                <a:solidFill>
                  <a:schemeClr val="tx1"/>
                </a:solidFill>
                <a:latin typeface="+mj-lt"/>
              </a:rPr>
              <a:t>Starting</a:t>
            </a:r>
            <a:r>
              <a:rPr lang="it-IT" sz="1800" b="1" i="0" u="none" strike="noStrike" baseline="0" dirty="0">
                <a:solidFill>
                  <a:schemeClr val="tx1"/>
                </a:solidFill>
                <a:latin typeface="+mj-lt"/>
              </a:rPr>
              <a:t> Grant</a:t>
            </a:r>
            <a:r>
              <a:rPr lang="it-IT" sz="1800" b="0" i="0" u="none" strike="noStrike" baseline="0" dirty="0">
                <a:solidFill>
                  <a:schemeClr val="tx1"/>
                </a:solidFill>
                <a:latin typeface="+mj-lt"/>
              </a:rPr>
              <a:t> (SG): progetti di ricerca fondamentale condotti da ricercatori emergenti </a:t>
            </a:r>
            <a:r>
              <a:rPr lang="it-IT" sz="1800" i="0" dirty="0">
                <a:solidFill>
                  <a:schemeClr val="tx1"/>
                </a:solidFill>
                <a:latin typeface="+mj-lt"/>
              </a:rPr>
              <a:t>(conseguimento dottorato da non meno di 2 e da non più di 10 anni)  </a:t>
            </a:r>
            <a:r>
              <a:rPr lang="it-IT" sz="1800" b="0" i="0" u="none" strike="noStrike" baseline="0" dirty="0">
                <a:solidFill>
                  <a:schemeClr val="tx1"/>
                </a:solidFill>
                <a:latin typeface="+mj-lt"/>
              </a:rPr>
              <a:t>fino a 1 milione di euro in conto capitale per singolo progetto.</a:t>
            </a:r>
          </a:p>
          <a:p>
            <a:pPr algn="just"/>
            <a:r>
              <a:rPr lang="it-IT" sz="1800" b="0" i="0" u="none" strike="noStrike" baseline="0" dirty="0">
                <a:solidFill>
                  <a:schemeClr val="tx1"/>
                </a:solidFill>
                <a:latin typeface="+mj-lt"/>
              </a:rPr>
              <a:t>b) </a:t>
            </a:r>
            <a:r>
              <a:rPr lang="it-IT" sz="1800" b="1" i="0" u="none" strike="noStrike" baseline="0" dirty="0">
                <a:solidFill>
                  <a:schemeClr val="tx1"/>
                </a:solidFill>
                <a:latin typeface="+mj-lt"/>
              </a:rPr>
              <a:t>Advanced Grant </a:t>
            </a:r>
            <a:r>
              <a:rPr lang="it-IT" sz="1800" b="0" i="0" u="none" strike="noStrike" baseline="0" dirty="0">
                <a:solidFill>
                  <a:schemeClr val="tx1"/>
                </a:solidFill>
                <a:latin typeface="+mj-lt"/>
              </a:rPr>
              <a:t>(AG): progetti di ricerca fondamentale condotti da ricercatori affermati </a:t>
            </a:r>
            <a:r>
              <a:rPr lang="it-IT" sz="1800" i="0" dirty="0">
                <a:solidFill>
                  <a:schemeClr val="tx1"/>
                </a:solidFill>
                <a:latin typeface="+mj-lt"/>
              </a:rPr>
              <a:t>(essere scientificamente indipendenti, essere attivi nella ricerca da un periodo superiore a dieci anni)  </a:t>
            </a:r>
            <a:r>
              <a:rPr lang="it-IT" sz="1800" b="0" i="0" u="none" strike="noStrike" baseline="0" dirty="0">
                <a:solidFill>
                  <a:schemeClr val="tx1"/>
                </a:solidFill>
                <a:latin typeface="+mj-lt"/>
              </a:rPr>
              <a:t>fino a 1,5 milione di euro in conto capitale per singolo progetto.</a:t>
            </a:r>
          </a:p>
          <a:p>
            <a:pPr algn="just"/>
            <a:r>
              <a:rPr lang="it-IT" sz="1800" b="0" i="0" u="none" strike="noStrike" baseline="0" dirty="0">
                <a:solidFill>
                  <a:schemeClr val="tx1"/>
                </a:solidFill>
                <a:latin typeface="+mj-lt"/>
              </a:rPr>
              <a:t>Il PI coordina e dirige autonomamente la ricerca.</a:t>
            </a:r>
          </a:p>
          <a:p>
            <a:pPr algn="just"/>
            <a:r>
              <a:rPr lang="it-IT" sz="1800" b="0" i="0" u="none" strike="noStrike" baseline="0" dirty="0">
                <a:solidFill>
                  <a:schemeClr val="tx1"/>
                </a:solidFill>
                <a:latin typeface="+mj-lt"/>
              </a:rPr>
              <a:t>Il progetto di ricerca, della durata massima di sessanta mesi, si svolge presso una </a:t>
            </a:r>
            <a:r>
              <a:rPr lang="it-IT" sz="1800" b="1" i="0" u="none" strike="noStrike" baseline="0" dirty="0">
                <a:solidFill>
                  <a:schemeClr val="tx1"/>
                </a:solidFill>
                <a:latin typeface="+mj-lt"/>
              </a:rPr>
              <a:t>Host Institution italiana </a:t>
            </a:r>
            <a:r>
              <a:rPr lang="it-IT" sz="1800" i="0" u="none" strike="noStrike" baseline="0" dirty="0">
                <a:solidFill>
                  <a:schemeClr val="tx1"/>
                </a:solidFill>
                <a:latin typeface="+mj-lt"/>
              </a:rPr>
              <a:t>(</a:t>
            </a:r>
            <a:r>
              <a:rPr lang="it-IT" sz="1800" b="0" i="0" u="none" strike="noStrike" baseline="0" dirty="0">
                <a:solidFill>
                  <a:schemeClr val="tx1"/>
                </a:solidFill>
                <a:latin typeface="+mj-lt"/>
              </a:rPr>
              <a:t>HI) beneficiaria del contributo ministeriale</a:t>
            </a:r>
            <a:r>
              <a:rPr lang="it-IT" sz="1800" i="0" dirty="0">
                <a:solidFill>
                  <a:schemeClr val="tx1"/>
                </a:solidFill>
                <a:latin typeface="+mj-lt"/>
              </a:rPr>
              <a:t>.</a:t>
            </a:r>
          </a:p>
          <a:p>
            <a:pPr algn="just"/>
            <a:r>
              <a:rPr lang="it-IT" sz="1800" i="0" dirty="0">
                <a:solidFill>
                  <a:schemeClr val="tx1"/>
                </a:solidFill>
                <a:latin typeface="+mj-lt"/>
              </a:rPr>
              <a:t>Non è prevista la partecipazione in partenariato.</a:t>
            </a:r>
          </a:p>
        </p:txBody>
      </p:sp>
      <p:sp>
        <p:nvSpPr>
          <p:cNvPr id="4" name="Segnaposto data 3"/>
          <p:cNvSpPr>
            <a:spLocks noGrp="1"/>
          </p:cNvSpPr>
          <p:nvPr>
            <p:ph type="dt" sz="half" idx="10"/>
          </p:nvPr>
        </p:nvSpPr>
        <p:spPr/>
        <p:txBody>
          <a:bodyPr/>
          <a:lstStyle/>
          <a:p>
            <a:fld id="{8D88A192-9E2C-4AA5-B1E6-091D6EAFB273}" type="datetime1">
              <a:rPr lang="it-IT" smtClean="0"/>
              <a:pPr/>
              <a:t>15/11/2021</a:t>
            </a:fld>
            <a:endParaRPr lang="it-IT" dirty="0"/>
          </a:p>
        </p:txBody>
      </p:sp>
      <p:sp>
        <p:nvSpPr>
          <p:cNvPr id="5" name="Segnaposto numero diapositiva 4"/>
          <p:cNvSpPr>
            <a:spLocks noGrp="1"/>
          </p:cNvSpPr>
          <p:nvPr>
            <p:ph type="sldNum" sz="quarter" idx="12"/>
          </p:nvPr>
        </p:nvSpPr>
        <p:spPr/>
        <p:txBody>
          <a:bodyPr/>
          <a:lstStyle/>
          <a:p>
            <a:fld id="{F5659467-C715-45CA-988F-5793C3CAF1CB}" type="slidenum">
              <a:rPr lang="it-IT" smtClean="0"/>
              <a:pPr/>
              <a:t>3</a:t>
            </a:fld>
            <a:endParaRPr lang="it-IT"/>
          </a:p>
        </p:txBody>
      </p:sp>
    </p:spTree>
    <p:extLst>
      <p:ext uri="{BB962C8B-B14F-4D97-AF65-F5344CB8AC3E}">
        <p14:creationId xmlns:p14="http://schemas.microsoft.com/office/powerpoint/2010/main" val="2048404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1520" y="0"/>
            <a:ext cx="8784976" cy="878144"/>
          </a:xfrm>
        </p:spPr>
        <p:txBody>
          <a:bodyPr/>
          <a:lstStyle/>
          <a:p>
            <a:r>
              <a:rPr lang="it-IT" dirty="0">
                <a:solidFill>
                  <a:prstClr val="black">
                    <a:lumMod val="75000"/>
                    <a:lumOff val="25000"/>
                  </a:prstClr>
                </a:solidFill>
              </a:rPr>
              <a:t>Info generali</a:t>
            </a:r>
            <a:endParaRPr lang="it-IT" dirty="0"/>
          </a:p>
        </p:txBody>
      </p:sp>
      <p:sp>
        <p:nvSpPr>
          <p:cNvPr id="3" name="Segnaposto contenuto 2"/>
          <p:cNvSpPr>
            <a:spLocks noGrp="1"/>
          </p:cNvSpPr>
          <p:nvPr>
            <p:ph idx="1"/>
          </p:nvPr>
        </p:nvSpPr>
        <p:spPr/>
        <p:txBody>
          <a:bodyPr>
            <a:normAutofit fontScale="85000" lnSpcReduction="20000"/>
          </a:bodyPr>
          <a:lstStyle/>
          <a:p>
            <a:pPr marL="0" indent="0" algn="l">
              <a:buNone/>
            </a:pPr>
            <a:r>
              <a:rPr lang="it-IT" sz="1800" i="0" dirty="0">
                <a:solidFill>
                  <a:schemeClr val="tx1"/>
                </a:solidFill>
                <a:latin typeface="+mj-lt"/>
              </a:rPr>
              <a:t>E</a:t>
            </a:r>
            <a:r>
              <a:rPr lang="it-IT" sz="1800" b="0" i="0" u="none" strike="noStrike" baseline="0" dirty="0">
                <a:solidFill>
                  <a:schemeClr val="tx1"/>
                </a:solidFill>
                <a:latin typeface="+mj-lt"/>
              </a:rPr>
              <a:t>ntro 15 giorni dalla pubblicazione delle graduatorie, la Host Institution stipula con il PI un apposito:</a:t>
            </a:r>
          </a:p>
          <a:p>
            <a:pPr marL="0" indent="0" algn="just">
              <a:buNone/>
            </a:pPr>
            <a:r>
              <a:rPr lang="it-IT" sz="1800" b="0" i="0" u="none" strike="noStrike" baseline="0" dirty="0">
                <a:solidFill>
                  <a:schemeClr val="tx1"/>
                </a:solidFill>
                <a:latin typeface="+mj-lt"/>
              </a:rPr>
              <a:t>a) contratto di lavoro per la realizzazione del progetto, qualora il PI non sia già dipendente a tempo indeterminato o determinato, con decorrenza non oltre 45 giorni dalla pubblicazione del decreto di concessione</a:t>
            </a:r>
          </a:p>
          <a:p>
            <a:pPr marL="0" indent="0" algn="just">
              <a:buNone/>
            </a:pPr>
            <a:r>
              <a:rPr lang="it-IT" sz="1800" b="0" i="0" u="none" strike="noStrike" baseline="0" dirty="0">
                <a:solidFill>
                  <a:schemeClr val="tx1"/>
                </a:solidFill>
                <a:latin typeface="+mj-lt"/>
              </a:rPr>
              <a:t>b) apposito incarico non retribuito per la realizzazione del progetto, qualora il PI sia già dipendente a tempo indeterminato o determinato, con decorrenza non oltre 45 giorni dalla pubblicazione del decreto di concessione</a:t>
            </a:r>
          </a:p>
          <a:p>
            <a:r>
              <a:rPr lang="it-IT" sz="1800" b="0" i="0" u="none" strike="noStrike" baseline="0" dirty="0">
                <a:solidFill>
                  <a:schemeClr val="tx1"/>
                </a:solidFill>
                <a:latin typeface="+mj-lt"/>
              </a:rPr>
              <a:t>acquisisce il Codice Unico di Progetto (CUP)</a:t>
            </a:r>
          </a:p>
          <a:p>
            <a:endParaRPr lang="it-IT" sz="1800" b="0" i="0" u="none" strike="noStrike" baseline="0" dirty="0">
              <a:solidFill>
                <a:schemeClr val="tx1"/>
              </a:solidFill>
              <a:latin typeface="+mj-lt"/>
            </a:endParaRPr>
          </a:p>
          <a:p>
            <a:pPr marL="0" indent="0" algn="l">
              <a:buNone/>
            </a:pPr>
            <a:r>
              <a:rPr lang="it-IT" sz="1800" b="0" i="0" u="none" strike="noStrike" baseline="0" dirty="0">
                <a:solidFill>
                  <a:schemeClr val="tx1"/>
                </a:solidFill>
                <a:latin typeface="+mj-lt"/>
              </a:rPr>
              <a:t>La Host Institution è obbligata a:</a:t>
            </a:r>
          </a:p>
          <a:p>
            <a:pPr>
              <a:buFont typeface="Wingdings" panose="05000000000000000000" pitchFamily="2" charset="2"/>
              <a:buChar char="ü"/>
            </a:pPr>
            <a:r>
              <a:rPr lang="it-IT" sz="1800" b="0" i="0" u="none" strike="noStrike" baseline="0" dirty="0">
                <a:solidFill>
                  <a:schemeClr val="tx1"/>
                </a:solidFill>
                <a:latin typeface="+mj-lt"/>
              </a:rPr>
              <a:t> individuare un proprio </a:t>
            </a:r>
            <a:r>
              <a:rPr lang="it-IT" sz="1800" b="1" i="0" u="none" strike="noStrike" baseline="0" dirty="0">
                <a:solidFill>
                  <a:schemeClr val="tx1"/>
                </a:solidFill>
                <a:latin typeface="+mj-lt"/>
              </a:rPr>
              <a:t>referente interno </a:t>
            </a:r>
            <a:r>
              <a:rPr lang="it-IT" sz="1800" b="0" i="0" u="none" strike="noStrike" baseline="0" dirty="0">
                <a:solidFill>
                  <a:schemeClr val="tx1"/>
                </a:solidFill>
                <a:latin typeface="+mj-lt"/>
              </a:rPr>
              <a:t>di interfaccia con il PI;</a:t>
            </a:r>
          </a:p>
          <a:p>
            <a:pPr algn="just">
              <a:buFont typeface="Wingdings" panose="05000000000000000000" pitchFamily="2" charset="2"/>
              <a:buChar char="ü"/>
            </a:pPr>
            <a:r>
              <a:rPr lang="it-IT" sz="1800" b="0" i="0" u="none" strike="noStrike" baseline="0" dirty="0">
                <a:solidFill>
                  <a:schemeClr val="tx1"/>
                </a:solidFill>
                <a:latin typeface="+mj-lt"/>
              </a:rPr>
              <a:t>supportare il PI nel disbrigo degli affari amministrativi, anche mettendo a disposizione personale, attrezzature e procedure;</a:t>
            </a:r>
          </a:p>
          <a:p>
            <a:pPr algn="just">
              <a:buFont typeface="Wingdings" panose="05000000000000000000" pitchFamily="2" charset="2"/>
              <a:buChar char="ü"/>
            </a:pPr>
            <a:r>
              <a:rPr lang="it-IT" sz="1800" b="0" i="0" u="none" strike="noStrike" baseline="0" dirty="0">
                <a:solidFill>
                  <a:schemeClr val="tx1"/>
                </a:solidFill>
                <a:latin typeface="+mj-lt"/>
              </a:rPr>
              <a:t>sviluppare nel proprio </a:t>
            </a:r>
            <a:r>
              <a:rPr lang="it-IT" sz="1800" i="0" u="sng" strike="noStrike" baseline="0" dirty="0">
                <a:solidFill>
                  <a:schemeClr val="tx1"/>
                </a:solidFill>
                <a:latin typeface="+mj-lt"/>
              </a:rPr>
              <a:t>sito web </a:t>
            </a:r>
            <a:r>
              <a:rPr lang="it-IT" sz="1800" b="0" i="0" u="none" strike="noStrike" baseline="0" dirty="0">
                <a:solidFill>
                  <a:schemeClr val="tx1"/>
                </a:solidFill>
                <a:latin typeface="+mj-lt"/>
              </a:rPr>
              <a:t>una sezione con la descrizione dell'operazione progettuale, anche evidenziando il sostegno finanziario ricevuto dal MUR a valere sul Fondo Italiano per la Scienza.</a:t>
            </a:r>
          </a:p>
          <a:p>
            <a:pPr algn="just">
              <a:buFont typeface="Wingdings" panose="05000000000000000000" pitchFamily="2" charset="2"/>
              <a:buChar char="ü"/>
            </a:pPr>
            <a:endParaRPr lang="it-IT" sz="1800" b="0" i="0" u="none" strike="noStrike" baseline="0" dirty="0">
              <a:solidFill>
                <a:schemeClr val="tx1"/>
              </a:solidFill>
              <a:latin typeface="+mj-lt"/>
            </a:endParaRPr>
          </a:p>
          <a:p>
            <a:pPr algn="just">
              <a:buFont typeface="Wingdings" panose="05000000000000000000" pitchFamily="2" charset="2"/>
              <a:buChar char="ü"/>
            </a:pPr>
            <a:endParaRPr lang="it-IT" sz="1800" i="0" dirty="0">
              <a:solidFill>
                <a:schemeClr val="tx1"/>
              </a:solidFill>
              <a:latin typeface="+mj-lt"/>
            </a:endParaRPr>
          </a:p>
          <a:p>
            <a:pPr marL="0" indent="0" algn="just">
              <a:buNone/>
            </a:pPr>
            <a:r>
              <a:rPr lang="it-IT" sz="1800" i="0" dirty="0">
                <a:solidFill>
                  <a:schemeClr val="tx1"/>
                </a:solidFill>
                <a:latin typeface="+mj-lt"/>
              </a:rPr>
              <a:t>Il Principal Investigator può presentare </a:t>
            </a:r>
            <a:r>
              <a:rPr lang="it-IT" sz="1800" b="1" i="0" dirty="0">
                <a:solidFill>
                  <a:schemeClr val="tx1"/>
                </a:solidFill>
                <a:latin typeface="+mj-lt"/>
              </a:rPr>
              <a:t>una sola proposta progettuale </a:t>
            </a:r>
            <a:r>
              <a:rPr lang="it-IT" sz="1800" i="0" dirty="0">
                <a:solidFill>
                  <a:schemeClr val="tx1"/>
                </a:solidFill>
                <a:latin typeface="+mj-lt"/>
              </a:rPr>
              <a:t>e non può </a:t>
            </a:r>
          </a:p>
          <a:p>
            <a:pPr marL="0" indent="0" algn="just">
              <a:buNone/>
            </a:pPr>
            <a:r>
              <a:rPr lang="it-IT" sz="1800" i="0" dirty="0">
                <a:solidFill>
                  <a:schemeClr val="tx1"/>
                </a:solidFill>
                <a:latin typeface="+mj-lt"/>
              </a:rPr>
              <a:t>prendere parte alle attività scientifiche condotte da un altro Principal Investigator </a:t>
            </a:r>
          </a:p>
          <a:p>
            <a:pPr marL="0" indent="0" algn="just">
              <a:buNone/>
            </a:pPr>
            <a:r>
              <a:rPr lang="it-IT" sz="1800" i="0" dirty="0">
                <a:solidFill>
                  <a:schemeClr val="tx1"/>
                </a:solidFill>
                <a:latin typeface="+mj-lt"/>
              </a:rPr>
              <a:t>nel quadro di altri progetti finanziati sul medesimo Bando.</a:t>
            </a:r>
          </a:p>
        </p:txBody>
      </p:sp>
      <p:sp>
        <p:nvSpPr>
          <p:cNvPr id="4" name="Segnaposto data 3"/>
          <p:cNvSpPr>
            <a:spLocks noGrp="1"/>
          </p:cNvSpPr>
          <p:nvPr>
            <p:ph type="dt" sz="half" idx="10"/>
          </p:nvPr>
        </p:nvSpPr>
        <p:spPr/>
        <p:txBody>
          <a:bodyPr/>
          <a:lstStyle/>
          <a:p>
            <a:fld id="{8D88A192-9E2C-4AA5-B1E6-091D6EAFB273}" type="datetime1">
              <a:rPr lang="it-IT" smtClean="0"/>
              <a:pPr/>
              <a:t>15/11/2021</a:t>
            </a:fld>
            <a:endParaRPr lang="it-IT" dirty="0"/>
          </a:p>
        </p:txBody>
      </p:sp>
      <p:sp>
        <p:nvSpPr>
          <p:cNvPr id="5" name="Segnaposto numero diapositiva 4"/>
          <p:cNvSpPr>
            <a:spLocks noGrp="1"/>
          </p:cNvSpPr>
          <p:nvPr>
            <p:ph type="sldNum" sz="quarter" idx="12"/>
          </p:nvPr>
        </p:nvSpPr>
        <p:spPr/>
        <p:txBody>
          <a:bodyPr/>
          <a:lstStyle/>
          <a:p>
            <a:fld id="{F5659467-C715-45CA-988F-5793C3CAF1CB}" type="slidenum">
              <a:rPr lang="it-IT" smtClean="0"/>
              <a:pPr/>
              <a:t>4</a:t>
            </a:fld>
            <a:endParaRPr lang="it-IT"/>
          </a:p>
        </p:txBody>
      </p:sp>
      <p:pic>
        <p:nvPicPr>
          <p:cNvPr id="7" name="Immagine 6" descr="Protezione Account: Phishing su Facebook attraverso post e ...">
            <a:extLst>
              <a:ext uri="{FF2B5EF4-FFF2-40B4-BE49-F238E27FC236}">
                <a16:creationId xmlns:a16="http://schemas.microsoft.com/office/drawing/2014/main" id="{A217DE8A-630C-42FB-8FE5-37107CD53AD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64288" y="4725144"/>
            <a:ext cx="864096" cy="1042577"/>
          </a:xfrm>
          <a:prstGeom prst="rect">
            <a:avLst/>
          </a:prstGeom>
        </p:spPr>
      </p:pic>
    </p:spTree>
    <p:extLst>
      <p:ext uri="{BB962C8B-B14F-4D97-AF65-F5344CB8AC3E}">
        <p14:creationId xmlns:p14="http://schemas.microsoft.com/office/powerpoint/2010/main" val="34720160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13082EE-63C1-44ED-B47F-EE37B815C6AB}"/>
              </a:ext>
            </a:extLst>
          </p:cNvPr>
          <p:cNvSpPr>
            <a:spLocks noGrp="1"/>
          </p:cNvSpPr>
          <p:nvPr>
            <p:ph type="title"/>
          </p:nvPr>
        </p:nvSpPr>
        <p:spPr>
          <a:xfrm>
            <a:off x="179512" y="0"/>
            <a:ext cx="8856984" cy="1412776"/>
          </a:xfrm>
        </p:spPr>
        <p:txBody>
          <a:bodyPr>
            <a:normAutofit/>
          </a:bodyPr>
          <a:lstStyle/>
          <a:p>
            <a:r>
              <a:rPr lang="it-IT" dirty="0"/>
              <a:t>Linee guida di Valutazione</a:t>
            </a:r>
            <a:br>
              <a:rPr lang="it-IT" dirty="0"/>
            </a:br>
            <a:endParaRPr lang="it-IT" dirty="0"/>
          </a:p>
        </p:txBody>
      </p:sp>
      <p:sp>
        <p:nvSpPr>
          <p:cNvPr id="4" name="Segnaposto data 3">
            <a:extLst>
              <a:ext uri="{FF2B5EF4-FFF2-40B4-BE49-F238E27FC236}">
                <a16:creationId xmlns:a16="http://schemas.microsoft.com/office/drawing/2014/main" id="{ABD6A68B-BFE9-4F3B-8B73-C91EF1FFAC5D}"/>
              </a:ext>
            </a:extLst>
          </p:cNvPr>
          <p:cNvSpPr>
            <a:spLocks noGrp="1"/>
          </p:cNvSpPr>
          <p:nvPr>
            <p:ph type="dt" sz="half" idx="10"/>
          </p:nvPr>
        </p:nvSpPr>
        <p:spPr/>
        <p:txBody>
          <a:bodyPr/>
          <a:lstStyle/>
          <a:p>
            <a:fld id="{8D88A192-9E2C-4AA5-B1E6-091D6EAFB273}" type="datetime1">
              <a:rPr lang="it-IT" smtClean="0"/>
              <a:pPr/>
              <a:t>15/11/2021</a:t>
            </a:fld>
            <a:endParaRPr lang="it-IT" dirty="0"/>
          </a:p>
        </p:txBody>
      </p:sp>
      <p:sp>
        <p:nvSpPr>
          <p:cNvPr id="5" name="Segnaposto numero diapositiva 4">
            <a:extLst>
              <a:ext uri="{FF2B5EF4-FFF2-40B4-BE49-F238E27FC236}">
                <a16:creationId xmlns:a16="http://schemas.microsoft.com/office/drawing/2014/main" id="{83CB22FA-6528-4CCB-8862-A5E8D1B51A6C}"/>
              </a:ext>
            </a:extLst>
          </p:cNvPr>
          <p:cNvSpPr>
            <a:spLocks noGrp="1"/>
          </p:cNvSpPr>
          <p:nvPr>
            <p:ph type="sldNum" sz="quarter" idx="12"/>
          </p:nvPr>
        </p:nvSpPr>
        <p:spPr/>
        <p:txBody>
          <a:bodyPr/>
          <a:lstStyle/>
          <a:p>
            <a:fld id="{F5659467-C715-45CA-988F-5793C3CAF1CB}" type="slidenum">
              <a:rPr lang="it-IT" smtClean="0"/>
              <a:pPr/>
              <a:t>5</a:t>
            </a:fld>
            <a:endParaRPr lang="it-IT"/>
          </a:p>
        </p:txBody>
      </p:sp>
      <p:sp>
        <p:nvSpPr>
          <p:cNvPr id="8" name="Segnaposto contenuto 7">
            <a:extLst>
              <a:ext uri="{FF2B5EF4-FFF2-40B4-BE49-F238E27FC236}">
                <a16:creationId xmlns:a16="http://schemas.microsoft.com/office/drawing/2014/main" id="{1F7A4AEE-7914-4017-BC33-CD2CA6C22E6B}"/>
              </a:ext>
            </a:extLst>
          </p:cNvPr>
          <p:cNvSpPr>
            <a:spLocks noGrp="1"/>
          </p:cNvSpPr>
          <p:nvPr>
            <p:ph idx="1"/>
          </p:nvPr>
        </p:nvSpPr>
        <p:spPr/>
        <p:txBody>
          <a:bodyPr/>
          <a:lstStyle/>
          <a:p>
            <a:pPr marL="0" indent="0" algn="just">
              <a:buNone/>
            </a:pPr>
            <a:r>
              <a:rPr lang="it-IT" sz="1800" b="0" i="0" u="none" strike="noStrike" baseline="0" dirty="0">
                <a:solidFill>
                  <a:schemeClr val="tx1"/>
                </a:solidFill>
                <a:latin typeface="+mj-lt"/>
              </a:rPr>
              <a:t>Il Ministero dell'Università e della Ricerca (MUR) sostiene la ricerca pubblica sulla base di criteri di qualità e di merito, accertati mediante revisione fra pari.</a:t>
            </a:r>
          </a:p>
          <a:p>
            <a:pPr marL="0" indent="0" algn="just">
              <a:buNone/>
            </a:pPr>
            <a:endParaRPr lang="it-IT" sz="1800" b="0" i="0" u="none" strike="noStrike" baseline="0" dirty="0">
              <a:solidFill>
                <a:schemeClr val="tx1"/>
              </a:solidFill>
              <a:latin typeface="+mj-lt"/>
            </a:endParaRPr>
          </a:p>
          <a:p>
            <a:pPr marL="0" indent="0" algn="just">
              <a:buNone/>
            </a:pPr>
            <a:r>
              <a:rPr lang="it-IT" sz="1800" b="0" i="0" u="none" strike="noStrike" baseline="0" dirty="0">
                <a:solidFill>
                  <a:schemeClr val="tx1"/>
                </a:solidFill>
                <a:latin typeface="+mj-lt"/>
              </a:rPr>
              <a:t>A tale scopo, il FIS finanzia progetti di ricerca fondamentale condotti da ricercatori emergenti (</a:t>
            </a:r>
            <a:r>
              <a:rPr lang="it-IT" sz="1800" b="0" i="0" u="none" strike="noStrike" baseline="0" dirty="0" err="1">
                <a:solidFill>
                  <a:schemeClr val="tx1"/>
                </a:solidFill>
                <a:latin typeface="+mj-lt"/>
              </a:rPr>
              <a:t>Starting</a:t>
            </a:r>
            <a:r>
              <a:rPr lang="it-IT" sz="1800" b="0" i="0" u="none" strike="noStrike" baseline="0" dirty="0">
                <a:solidFill>
                  <a:schemeClr val="tx1"/>
                </a:solidFill>
                <a:latin typeface="+mj-lt"/>
              </a:rPr>
              <a:t> Grant) e affermati (Advanced Grant).</a:t>
            </a:r>
          </a:p>
          <a:p>
            <a:pPr marL="0" indent="0" algn="just">
              <a:buNone/>
            </a:pPr>
            <a:endParaRPr lang="it-IT" sz="1800" b="0" i="0" u="none" strike="noStrike" baseline="0" dirty="0">
              <a:solidFill>
                <a:schemeClr val="tx1"/>
              </a:solidFill>
              <a:latin typeface="+mj-lt"/>
            </a:endParaRPr>
          </a:p>
          <a:p>
            <a:pPr marL="0" indent="0" algn="just">
              <a:buNone/>
            </a:pPr>
            <a:r>
              <a:rPr lang="it-IT" sz="1800" b="0" i="0" u="none" strike="noStrike" baseline="0" dirty="0">
                <a:solidFill>
                  <a:schemeClr val="tx1"/>
                </a:solidFill>
                <a:latin typeface="+mj-lt"/>
              </a:rPr>
              <a:t>Il bando FIS 2021 prevede una procedura di finanziamento, con un finanziamento pari a 50 milioni di euro dei quali 20 milioni sono destinati agli </a:t>
            </a:r>
            <a:r>
              <a:rPr lang="it-IT" sz="1800" b="0" i="0" u="none" strike="noStrike" baseline="0" dirty="0" err="1">
                <a:solidFill>
                  <a:schemeClr val="tx1"/>
                </a:solidFill>
                <a:latin typeface="+mj-lt"/>
              </a:rPr>
              <a:t>Starting</a:t>
            </a:r>
            <a:r>
              <a:rPr lang="it-IT" sz="1800" b="0" i="0" u="none" strike="noStrike" baseline="0" dirty="0">
                <a:solidFill>
                  <a:schemeClr val="tx1"/>
                </a:solidFill>
                <a:latin typeface="+mj-lt"/>
              </a:rPr>
              <a:t> Grant e 30 milioni per gli Advanced Grant.</a:t>
            </a:r>
          </a:p>
          <a:p>
            <a:pPr marL="0" indent="0" algn="just">
              <a:buNone/>
            </a:pPr>
            <a:endParaRPr lang="it-IT" sz="1800" b="0" i="0" u="none" strike="noStrike" baseline="0" dirty="0">
              <a:solidFill>
                <a:schemeClr val="tx1"/>
              </a:solidFill>
              <a:latin typeface="+mj-lt"/>
            </a:endParaRPr>
          </a:p>
          <a:p>
            <a:pPr marL="0" indent="0" algn="just">
              <a:buNone/>
            </a:pPr>
            <a:r>
              <a:rPr lang="it-IT" sz="1800" b="0" i="0" u="none" strike="noStrike" baseline="0" dirty="0">
                <a:solidFill>
                  <a:schemeClr val="tx1"/>
                </a:solidFill>
                <a:latin typeface="+mj-lt"/>
              </a:rPr>
              <a:t>La valutazione delle proposte si svolge secondo le </a:t>
            </a:r>
            <a:r>
              <a:rPr lang="it-IT" sz="1800" b="1" i="0" u="none" strike="noStrike" baseline="0" dirty="0">
                <a:solidFill>
                  <a:schemeClr val="tx1"/>
                </a:solidFill>
                <a:latin typeface="+mj-lt"/>
              </a:rPr>
              <a:t>due fasi </a:t>
            </a:r>
            <a:r>
              <a:rPr lang="it-IT" sz="1800" b="0" i="0" u="none" strike="noStrike" baseline="0" dirty="0">
                <a:solidFill>
                  <a:schemeClr val="tx1"/>
                </a:solidFill>
                <a:latin typeface="+mj-lt"/>
              </a:rPr>
              <a:t>previste dal bando</a:t>
            </a:r>
            <a:r>
              <a:rPr lang="it-IT" sz="1800" b="0" i="0" u="none" strike="noStrike" baseline="0" dirty="0">
                <a:latin typeface="CalibriLight"/>
              </a:rPr>
              <a:t>.</a:t>
            </a:r>
          </a:p>
          <a:p>
            <a:pPr marL="0" indent="0">
              <a:buNone/>
            </a:pPr>
            <a:r>
              <a:rPr lang="it-IT" sz="1800" b="0" i="0" u="none" strike="noStrike" baseline="0" dirty="0">
                <a:latin typeface="CalibriLight"/>
              </a:rPr>
              <a:t> </a:t>
            </a:r>
            <a:endParaRPr lang="it-IT" dirty="0"/>
          </a:p>
        </p:txBody>
      </p:sp>
      <p:pic>
        <p:nvPicPr>
          <p:cNvPr id="11" name="Immagine 10">
            <a:extLst>
              <a:ext uri="{FF2B5EF4-FFF2-40B4-BE49-F238E27FC236}">
                <a16:creationId xmlns:a16="http://schemas.microsoft.com/office/drawing/2014/main" id="{84DDD2C5-AAC1-471F-A4B5-E0A838BE9D98}"/>
              </a:ext>
            </a:extLst>
          </p:cNvPr>
          <p:cNvPicPr>
            <a:picLocks noChangeAspect="1"/>
          </p:cNvPicPr>
          <p:nvPr/>
        </p:nvPicPr>
        <p:blipFill>
          <a:blip r:embed="rId2"/>
          <a:stretch>
            <a:fillRect/>
          </a:stretch>
        </p:blipFill>
        <p:spPr>
          <a:xfrm>
            <a:off x="8244408" y="216880"/>
            <a:ext cx="622426" cy="619832"/>
          </a:xfrm>
          <a:prstGeom prst="rect">
            <a:avLst/>
          </a:prstGeom>
        </p:spPr>
      </p:pic>
      <p:pic>
        <p:nvPicPr>
          <p:cNvPr id="7" name="Immagine 6" descr="Immagine vettoriale gratis: Semaforo, Giallo, Aspettare ...">
            <a:extLst>
              <a:ext uri="{FF2B5EF4-FFF2-40B4-BE49-F238E27FC236}">
                <a16:creationId xmlns:a16="http://schemas.microsoft.com/office/drawing/2014/main" id="{BD96BFDD-CA59-4E0A-839F-92DDBED9596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43796" y="4525128"/>
            <a:ext cx="716636" cy="958088"/>
          </a:xfrm>
          <a:prstGeom prst="rect">
            <a:avLst/>
          </a:prstGeom>
        </p:spPr>
      </p:pic>
    </p:spTree>
    <p:extLst>
      <p:ext uri="{BB962C8B-B14F-4D97-AF65-F5344CB8AC3E}">
        <p14:creationId xmlns:p14="http://schemas.microsoft.com/office/powerpoint/2010/main" val="20154470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13082EE-63C1-44ED-B47F-EE37B815C6AB}"/>
              </a:ext>
            </a:extLst>
          </p:cNvPr>
          <p:cNvSpPr>
            <a:spLocks noGrp="1"/>
          </p:cNvSpPr>
          <p:nvPr>
            <p:ph type="title"/>
          </p:nvPr>
        </p:nvSpPr>
        <p:spPr>
          <a:xfrm>
            <a:off x="179512" y="0"/>
            <a:ext cx="8856984" cy="1412776"/>
          </a:xfrm>
        </p:spPr>
        <p:txBody>
          <a:bodyPr>
            <a:normAutofit/>
          </a:bodyPr>
          <a:lstStyle/>
          <a:p>
            <a:r>
              <a:rPr lang="it-IT" dirty="0"/>
              <a:t>Linee guida di Valutazione</a:t>
            </a:r>
            <a:br>
              <a:rPr lang="it-IT" dirty="0"/>
            </a:br>
            <a:endParaRPr lang="it-IT" dirty="0"/>
          </a:p>
        </p:txBody>
      </p:sp>
      <p:sp>
        <p:nvSpPr>
          <p:cNvPr id="4" name="Segnaposto data 3">
            <a:extLst>
              <a:ext uri="{FF2B5EF4-FFF2-40B4-BE49-F238E27FC236}">
                <a16:creationId xmlns:a16="http://schemas.microsoft.com/office/drawing/2014/main" id="{ABD6A68B-BFE9-4F3B-8B73-C91EF1FFAC5D}"/>
              </a:ext>
            </a:extLst>
          </p:cNvPr>
          <p:cNvSpPr>
            <a:spLocks noGrp="1"/>
          </p:cNvSpPr>
          <p:nvPr>
            <p:ph type="dt" sz="half" idx="10"/>
          </p:nvPr>
        </p:nvSpPr>
        <p:spPr/>
        <p:txBody>
          <a:bodyPr/>
          <a:lstStyle/>
          <a:p>
            <a:fld id="{8D88A192-9E2C-4AA5-B1E6-091D6EAFB273}" type="datetime1">
              <a:rPr lang="it-IT" smtClean="0"/>
              <a:pPr/>
              <a:t>15/11/2021</a:t>
            </a:fld>
            <a:endParaRPr lang="it-IT" dirty="0"/>
          </a:p>
        </p:txBody>
      </p:sp>
      <p:sp>
        <p:nvSpPr>
          <p:cNvPr id="5" name="Segnaposto numero diapositiva 4">
            <a:extLst>
              <a:ext uri="{FF2B5EF4-FFF2-40B4-BE49-F238E27FC236}">
                <a16:creationId xmlns:a16="http://schemas.microsoft.com/office/drawing/2014/main" id="{83CB22FA-6528-4CCB-8862-A5E8D1B51A6C}"/>
              </a:ext>
            </a:extLst>
          </p:cNvPr>
          <p:cNvSpPr>
            <a:spLocks noGrp="1"/>
          </p:cNvSpPr>
          <p:nvPr>
            <p:ph type="sldNum" sz="quarter" idx="12"/>
          </p:nvPr>
        </p:nvSpPr>
        <p:spPr/>
        <p:txBody>
          <a:bodyPr/>
          <a:lstStyle/>
          <a:p>
            <a:fld id="{F5659467-C715-45CA-988F-5793C3CAF1CB}" type="slidenum">
              <a:rPr lang="it-IT" smtClean="0"/>
              <a:pPr/>
              <a:t>6</a:t>
            </a:fld>
            <a:endParaRPr lang="it-IT"/>
          </a:p>
        </p:txBody>
      </p:sp>
      <p:sp>
        <p:nvSpPr>
          <p:cNvPr id="8" name="Segnaposto contenuto 7">
            <a:extLst>
              <a:ext uri="{FF2B5EF4-FFF2-40B4-BE49-F238E27FC236}">
                <a16:creationId xmlns:a16="http://schemas.microsoft.com/office/drawing/2014/main" id="{1F7A4AEE-7914-4017-BC33-CD2CA6C22E6B}"/>
              </a:ext>
            </a:extLst>
          </p:cNvPr>
          <p:cNvSpPr>
            <a:spLocks noGrp="1"/>
          </p:cNvSpPr>
          <p:nvPr>
            <p:ph idx="1"/>
          </p:nvPr>
        </p:nvSpPr>
        <p:spPr/>
        <p:txBody>
          <a:bodyPr/>
          <a:lstStyle/>
          <a:p>
            <a:pPr marL="0" indent="0" algn="just">
              <a:buNone/>
            </a:pPr>
            <a:r>
              <a:rPr lang="it-IT" sz="1800" b="1" i="0" u="none" strike="noStrike" baseline="0" dirty="0">
                <a:solidFill>
                  <a:schemeClr val="tx1"/>
                </a:solidFill>
                <a:latin typeface="CalibriLight"/>
              </a:rPr>
              <a:t>Prima fase</a:t>
            </a:r>
          </a:p>
          <a:p>
            <a:pPr marL="0" indent="0" algn="just">
              <a:buNone/>
            </a:pPr>
            <a:endParaRPr lang="it-IT" sz="1800" b="1" i="0" dirty="0">
              <a:solidFill>
                <a:schemeClr val="tx1"/>
              </a:solidFill>
              <a:latin typeface="CalibriLight"/>
            </a:endParaRPr>
          </a:p>
          <a:p>
            <a:pPr marL="0" indent="0" algn="just">
              <a:buNone/>
            </a:pPr>
            <a:r>
              <a:rPr lang="it-IT" sz="1800" i="0" dirty="0">
                <a:solidFill>
                  <a:schemeClr val="tx1"/>
                </a:solidFill>
                <a:latin typeface="CalibriLight"/>
              </a:rPr>
              <a:t>La prima fase è condotta dal </a:t>
            </a:r>
            <a:r>
              <a:rPr lang="it-IT" sz="1800" i="0" dirty="0">
                <a:solidFill>
                  <a:schemeClr val="tx1"/>
                </a:solidFill>
              </a:rPr>
              <a:t>Comitato Nazionale per la Valutazione della Ricerca (</a:t>
            </a:r>
            <a:r>
              <a:rPr lang="it-IT" sz="1800" i="0" dirty="0">
                <a:solidFill>
                  <a:schemeClr val="tx1"/>
                </a:solidFill>
                <a:latin typeface="CalibriLight"/>
              </a:rPr>
              <a:t>CNVR).</a:t>
            </a:r>
          </a:p>
          <a:p>
            <a:pPr marL="0" indent="0" algn="just">
              <a:buNone/>
            </a:pPr>
            <a:r>
              <a:rPr lang="it-IT" sz="1800" i="0" dirty="0">
                <a:solidFill>
                  <a:schemeClr val="tx1"/>
                </a:solidFill>
                <a:latin typeface="CalibriLight"/>
              </a:rPr>
              <a:t>Nella prima fase, sarà oggetto di valutazione la parte B della proposta progettuale secondo i seguenti criteri:</a:t>
            </a:r>
          </a:p>
          <a:p>
            <a:pPr marL="0" indent="0">
              <a:buNone/>
            </a:pPr>
            <a:endParaRPr lang="it-IT" sz="1800" b="1" i="0" u="none" strike="noStrike" baseline="0" dirty="0">
              <a:solidFill>
                <a:schemeClr val="tx1"/>
              </a:solidFill>
              <a:latin typeface="CalibriLight"/>
            </a:endParaRPr>
          </a:p>
          <a:p>
            <a:pPr marL="0" indent="0">
              <a:buNone/>
            </a:pPr>
            <a:endParaRPr lang="it-IT" dirty="0"/>
          </a:p>
        </p:txBody>
      </p:sp>
      <p:sp>
        <p:nvSpPr>
          <p:cNvPr id="9" name="CasellaDiTesto 8">
            <a:extLst>
              <a:ext uri="{FF2B5EF4-FFF2-40B4-BE49-F238E27FC236}">
                <a16:creationId xmlns:a16="http://schemas.microsoft.com/office/drawing/2014/main" id="{916B590E-F56A-49A9-A376-9BFE5DB7D482}"/>
              </a:ext>
            </a:extLst>
          </p:cNvPr>
          <p:cNvSpPr txBox="1"/>
          <p:nvPr/>
        </p:nvSpPr>
        <p:spPr>
          <a:xfrm>
            <a:off x="1115616" y="2062207"/>
            <a:ext cx="6318448" cy="2708434"/>
          </a:xfrm>
          <a:prstGeom prst="rect">
            <a:avLst/>
          </a:prstGeom>
          <a:noFill/>
        </p:spPr>
        <p:txBody>
          <a:bodyPr wrap="square">
            <a:spAutoFit/>
          </a:bodyPr>
          <a:lstStyle/>
          <a:p>
            <a:pPr algn="l"/>
            <a:endParaRPr lang="it-IT" sz="1200" b="0" i="0" u="none" strike="noStrike" baseline="0" dirty="0">
              <a:latin typeface="CalibriLight"/>
            </a:endParaRPr>
          </a:p>
          <a:p>
            <a:pPr algn="l"/>
            <a:endParaRPr lang="it-IT" sz="1200" dirty="0">
              <a:latin typeface="CalibriLight"/>
            </a:endParaRPr>
          </a:p>
          <a:p>
            <a:pPr algn="l"/>
            <a:endParaRPr lang="it-IT" sz="1200" b="0" i="0" u="none" strike="noStrike" baseline="0" dirty="0">
              <a:latin typeface="CalibriLight"/>
            </a:endParaRPr>
          </a:p>
          <a:p>
            <a:pPr algn="l"/>
            <a:endParaRPr lang="it-IT" sz="1200" dirty="0">
              <a:latin typeface="CalibriLight"/>
            </a:endParaRPr>
          </a:p>
          <a:p>
            <a:pPr algn="l"/>
            <a:endParaRPr lang="it-IT" sz="1200" b="0" i="0" u="none" strike="noStrike" baseline="0" dirty="0">
              <a:latin typeface="CalibriLight"/>
            </a:endParaRPr>
          </a:p>
          <a:p>
            <a:pPr algn="l"/>
            <a:r>
              <a:rPr lang="it-IT" sz="1200" b="1" i="0" u="none" strike="noStrike" baseline="0" dirty="0">
                <a:latin typeface="CalibriLight"/>
              </a:rPr>
              <a:t>Sinossi del progetto</a:t>
            </a:r>
          </a:p>
          <a:p>
            <a:pPr algn="l"/>
            <a:r>
              <a:rPr lang="it-IT" sz="1000" b="0" i="0" u="none" strike="noStrike" baseline="0" dirty="0">
                <a:latin typeface="Times New Roman" panose="02020603050405020304" pitchFamily="18" charset="0"/>
              </a:rPr>
              <a:t>- </a:t>
            </a:r>
            <a:r>
              <a:rPr lang="it-IT" sz="1000" b="0" i="0" u="none" strike="noStrike" baseline="0" dirty="0">
                <a:latin typeface="CalibriLight"/>
              </a:rPr>
              <a:t>Qualità della proposta: obiettivi e metodo</a:t>
            </a:r>
          </a:p>
          <a:p>
            <a:pPr algn="l"/>
            <a:r>
              <a:rPr lang="it-IT" sz="1000" b="0" i="0" u="none" strike="noStrike" baseline="0" dirty="0">
                <a:latin typeface="Times New Roman" panose="02020603050405020304" pitchFamily="18" charset="0"/>
              </a:rPr>
              <a:t>- </a:t>
            </a:r>
            <a:r>
              <a:rPr lang="it-IT" sz="1000" b="0" i="0" u="none" strike="noStrike" baseline="0" dirty="0">
                <a:latin typeface="CalibriLight"/>
              </a:rPr>
              <a:t>Qualità della proposta: risultati attesi e impatto (“high risk/high gain”)</a:t>
            </a:r>
          </a:p>
          <a:p>
            <a:pPr algn="l"/>
            <a:r>
              <a:rPr lang="it-IT" sz="1200" b="0" i="0" u="none" strike="noStrike" baseline="0" dirty="0">
                <a:latin typeface="CalibriLight"/>
              </a:rPr>
              <a:t>					Max 10</a:t>
            </a:r>
          </a:p>
          <a:p>
            <a:pPr algn="l"/>
            <a:r>
              <a:rPr lang="it-IT" sz="1200" b="1" i="0" u="none" strike="noStrike" baseline="0" dirty="0">
                <a:latin typeface="CalibriLight"/>
              </a:rPr>
              <a:t>Curriculum vitae del PI</a:t>
            </a:r>
          </a:p>
          <a:p>
            <a:pPr algn="l"/>
            <a:r>
              <a:rPr lang="it-IT" sz="1000" b="0" i="0" u="none" strike="noStrike" baseline="0" dirty="0">
                <a:latin typeface="Times New Roman" panose="02020603050405020304" pitchFamily="18" charset="0"/>
              </a:rPr>
              <a:t>- </a:t>
            </a:r>
            <a:r>
              <a:rPr lang="it-IT" sz="1000" b="0" i="0" u="none" strike="noStrike" baseline="0" dirty="0">
                <a:latin typeface="CalibriLight"/>
              </a:rPr>
              <a:t>Indipendenza scientifica (</a:t>
            </a:r>
            <a:r>
              <a:rPr lang="it-IT" sz="1000" b="0" i="0" u="none" strike="noStrike" baseline="0" dirty="0" err="1">
                <a:latin typeface="CalibriLight"/>
              </a:rPr>
              <a:t>Starting</a:t>
            </a:r>
            <a:r>
              <a:rPr lang="it-IT" sz="1000" b="0" i="0" u="none" strike="noStrike" baseline="0" dirty="0">
                <a:latin typeface="CalibriLight"/>
              </a:rPr>
              <a:t> Grant) o leadership nel campo di ricerca di</a:t>
            </a:r>
          </a:p>
          <a:p>
            <a:pPr algn="l"/>
            <a:r>
              <a:rPr lang="it-IT" sz="1000" b="0" i="0" u="none" strike="noStrike" baseline="0" dirty="0">
                <a:latin typeface="CalibriLight"/>
              </a:rPr>
              <a:t>pertinenza (Advanced Grant)</a:t>
            </a:r>
          </a:p>
          <a:p>
            <a:pPr algn="l"/>
            <a:r>
              <a:rPr lang="it-IT" sz="1000" b="0" i="0" u="none" strike="noStrike" baseline="0" dirty="0">
                <a:latin typeface="Times New Roman" panose="02020603050405020304" pitchFamily="18" charset="0"/>
              </a:rPr>
              <a:t>- </a:t>
            </a:r>
            <a:r>
              <a:rPr lang="it-IT" sz="1000" b="0" i="0" u="none" strike="noStrike" baseline="0" dirty="0">
                <a:latin typeface="CalibriLight"/>
              </a:rPr>
              <a:t>Principali risultati ottenuti dal candidato</a:t>
            </a:r>
          </a:p>
          <a:p>
            <a:pPr algn="l"/>
            <a:r>
              <a:rPr lang="it-IT" sz="1200" b="0" i="0" u="none" strike="noStrike" baseline="0" dirty="0">
                <a:latin typeface="CalibriLight"/>
              </a:rPr>
              <a:t>					Max 10</a:t>
            </a:r>
          </a:p>
          <a:p>
            <a:pPr algn="l"/>
            <a:r>
              <a:rPr lang="it-IT" sz="1200" b="0" i="0" u="none" strike="noStrike" baseline="0" dirty="0">
                <a:latin typeface="CalibriLight"/>
              </a:rPr>
              <a:t>				</a:t>
            </a:r>
            <a:r>
              <a:rPr lang="it-IT" sz="1200" b="1" i="0" u="none" strike="noStrike" baseline="0" dirty="0">
                <a:latin typeface="CalibriLight"/>
              </a:rPr>
              <a:t>Punteggio totale massimo 20</a:t>
            </a:r>
            <a:endParaRPr lang="it-IT" b="1" dirty="0"/>
          </a:p>
        </p:txBody>
      </p:sp>
      <p:sp>
        <p:nvSpPr>
          <p:cNvPr id="10" name="CasellaDiTesto 9">
            <a:extLst>
              <a:ext uri="{FF2B5EF4-FFF2-40B4-BE49-F238E27FC236}">
                <a16:creationId xmlns:a16="http://schemas.microsoft.com/office/drawing/2014/main" id="{851C76A1-F676-4281-9443-68EBA1E11BD3}"/>
              </a:ext>
            </a:extLst>
          </p:cNvPr>
          <p:cNvSpPr txBox="1"/>
          <p:nvPr/>
        </p:nvSpPr>
        <p:spPr>
          <a:xfrm>
            <a:off x="556320" y="3800205"/>
            <a:ext cx="7904111" cy="1754326"/>
          </a:xfrm>
          <a:prstGeom prst="rect">
            <a:avLst/>
          </a:prstGeom>
          <a:noFill/>
        </p:spPr>
        <p:txBody>
          <a:bodyPr wrap="square">
            <a:spAutoFit/>
          </a:bodyPr>
          <a:lstStyle/>
          <a:p>
            <a:pPr algn="l"/>
            <a:endParaRPr lang="it-IT" sz="1800" b="0" i="0" u="none" strike="noStrike" baseline="0" dirty="0">
              <a:latin typeface="CalibriLight"/>
            </a:endParaRPr>
          </a:p>
          <a:p>
            <a:pPr algn="l"/>
            <a:endParaRPr lang="it-IT" sz="1800" b="0" i="0" u="none" strike="noStrike" baseline="0" dirty="0">
              <a:latin typeface="CalibriLight"/>
            </a:endParaRPr>
          </a:p>
          <a:p>
            <a:pPr algn="l"/>
            <a:endParaRPr lang="it-IT" dirty="0">
              <a:latin typeface="CalibriLight"/>
            </a:endParaRPr>
          </a:p>
          <a:p>
            <a:pPr algn="l"/>
            <a:endParaRPr lang="it-IT" sz="1800" b="0" i="0" u="none" strike="noStrike" baseline="0" dirty="0">
              <a:latin typeface="CalibriLight"/>
            </a:endParaRPr>
          </a:p>
          <a:p>
            <a:pPr algn="l"/>
            <a:r>
              <a:rPr lang="it-IT" sz="1800" b="0" i="0" u="none" strike="noStrike" baseline="0" dirty="0">
                <a:latin typeface="CalibriLight"/>
              </a:rPr>
              <a:t>La proposta che totalizza un punteggio totale inferiore a 18/20 non sarà ammessa alla successiva fase di valutazione.</a:t>
            </a:r>
            <a:endParaRPr lang="it-IT" dirty="0"/>
          </a:p>
        </p:txBody>
      </p:sp>
      <p:pic>
        <p:nvPicPr>
          <p:cNvPr id="12" name="Immagine 11" descr="Protezione Account: Phishing su Facebook attraverso post e ...">
            <a:extLst>
              <a:ext uri="{FF2B5EF4-FFF2-40B4-BE49-F238E27FC236}">
                <a16:creationId xmlns:a16="http://schemas.microsoft.com/office/drawing/2014/main" id="{DD6E3466-DB82-4458-89E9-A061E5D2AD0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35688" y="3057795"/>
            <a:ext cx="1209379" cy="1459180"/>
          </a:xfrm>
          <a:prstGeom prst="rect">
            <a:avLst/>
          </a:prstGeom>
        </p:spPr>
      </p:pic>
    </p:spTree>
    <p:extLst>
      <p:ext uri="{BB962C8B-B14F-4D97-AF65-F5344CB8AC3E}">
        <p14:creationId xmlns:p14="http://schemas.microsoft.com/office/powerpoint/2010/main" val="33915592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13082EE-63C1-44ED-B47F-EE37B815C6AB}"/>
              </a:ext>
            </a:extLst>
          </p:cNvPr>
          <p:cNvSpPr>
            <a:spLocks noGrp="1"/>
          </p:cNvSpPr>
          <p:nvPr>
            <p:ph type="title"/>
          </p:nvPr>
        </p:nvSpPr>
        <p:spPr>
          <a:xfrm>
            <a:off x="179512" y="0"/>
            <a:ext cx="8856984" cy="1412776"/>
          </a:xfrm>
        </p:spPr>
        <p:txBody>
          <a:bodyPr>
            <a:normAutofit/>
          </a:bodyPr>
          <a:lstStyle/>
          <a:p>
            <a:r>
              <a:rPr lang="it-IT" dirty="0"/>
              <a:t>Linee guida di Valutazione</a:t>
            </a:r>
            <a:br>
              <a:rPr lang="it-IT" dirty="0"/>
            </a:br>
            <a:endParaRPr lang="it-IT" dirty="0"/>
          </a:p>
        </p:txBody>
      </p:sp>
      <p:sp>
        <p:nvSpPr>
          <p:cNvPr id="4" name="Segnaposto data 3">
            <a:extLst>
              <a:ext uri="{FF2B5EF4-FFF2-40B4-BE49-F238E27FC236}">
                <a16:creationId xmlns:a16="http://schemas.microsoft.com/office/drawing/2014/main" id="{ABD6A68B-BFE9-4F3B-8B73-C91EF1FFAC5D}"/>
              </a:ext>
            </a:extLst>
          </p:cNvPr>
          <p:cNvSpPr>
            <a:spLocks noGrp="1"/>
          </p:cNvSpPr>
          <p:nvPr>
            <p:ph type="dt" sz="half" idx="10"/>
          </p:nvPr>
        </p:nvSpPr>
        <p:spPr/>
        <p:txBody>
          <a:bodyPr/>
          <a:lstStyle/>
          <a:p>
            <a:fld id="{8D88A192-9E2C-4AA5-B1E6-091D6EAFB273}" type="datetime1">
              <a:rPr lang="it-IT" smtClean="0"/>
              <a:pPr/>
              <a:t>15/11/2021</a:t>
            </a:fld>
            <a:endParaRPr lang="it-IT" dirty="0"/>
          </a:p>
        </p:txBody>
      </p:sp>
      <p:sp>
        <p:nvSpPr>
          <p:cNvPr id="5" name="Segnaposto numero diapositiva 4">
            <a:extLst>
              <a:ext uri="{FF2B5EF4-FFF2-40B4-BE49-F238E27FC236}">
                <a16:creationId xmlns:a16="http://schemas.microsoft.com/office/drawing/2014/main" id="{83CB22FA-6528-4CCB-8862-A5E8D1B51A6C}"/>
              </a:ext>
            </a:extLst>
          </p:cNvPr>
          <p:cNvSpPr>
            <a:spLocks noGrp="1"/>
          </p:cNvSpPr>
          <p:nvPr>
            <p:ph type="sldNum" sz="quarter" idx="12"/>
          </p:nvPr>
        </p:nvSpPr>
        <p:spPr/>
        <p:txBody>
          <a:bodyPr/>
          <a:lstStyle/>
          <a:p>
            <a:fld id="{F5659467-C715-45CA-988F-5793C3CAF1CB}" type="slidenum">
              <a:rPr lang="it-IT" smtClean="0"/>
              <a:pPr/>
              <a:t>7</a:t>
            </a:fld>
            <a:endParaRPr lang="it-IT"/>
          </a:p>
        </p:txBody>
      </p:sp>
      <p:sp>
        <p:nvSpPr>
          <p:cNvPr id="8" name="Segnaposto contenuto 7">
            <a:extLst>
              <a:ext uri="{FF2B5EF4-FFF2-40B4-BE49-F238E27FC236}">
                <a16:creationId xmlns:a16="http://schemas.microsoft.com/office/drawing/2014/main" id="{1F7A4AEE-7914-4017-BC33-CD2CA6C22E6B}"/>
              </a:ext>
            </a:extLst>
          </p:cNvPr>
          <p:cNvSpPr>
            <a:spLocks noGrp="1"/>
          </p:cNvSpPr>
          <p:nvPr>
            <p:ph idx="1"/>
          </p:nvPr>
        </p:nvSpPr>
        <p:spPr>
          <a:xfrm>
            <a:off x="326020" y="1061733"/>
            <a:ext cx="8540813" cy="2079236"/>
          </a:xfrm>
        </p:spPr>
        <p:txBody>
          <a:bodyPr>
            <a:normAutofit fontScale="85000" lnSpcReduction="20000"/>
          </a:bodyPr>
          <a:lstStyle/>
          <a:p>
            <a:pPr marL="0" indent="0" algn="just">
              <a:buNone/>
            </a:pPr>
            <a:r>
              <a:rPr lang="it-IT" sz="1800" b="1" i="0" u="none" strike="noStrike" baseline="0" dirty="0">
                <a:solidFill>
                  <a:schemeClr val="tx1"/>
                </a:solidFill>
                <a:latin typeface="CalibriLight"/>
              </a:rPr>
              <a:t>Seconda fase.</a:t>
            </a:r>
          </a:p>
          <a:p>
            <a:pPr marL="0" indent="0" algn="just">
              <a:buNone/>
            </a:pPr>
            <a:r>
              <a:rPr lang="it-IT" sz="1800" b="0" i="0" u="none" strike="noStrike" baseline="0" dirty="0">
                <a:solidFill>
                  <a:schemeClr val="tx1"/>
                </a:solidFill>
                <a:latin typeface="CalibriLight"/>
              </a:rPr>
              <a:t>La seconda fase di valutazione riguarda la proposta progettuale nella sua interezza  (parte C).</a:t>
            </a:r>
          </a:p>
          <a:p>
            <a:pPr marL="0" indent="0" algn="just">
              <a:buNone/>
            </a:pPr>
            <a:r>
              <a:rPr lang="it-IT" sz="1800" b="0" i="0" u="none" strike="noStrike" baseline="0" dirty="0">
                <a:solidFill>
                  <a:schemeClr val="tx1"/>
                </a:solidFill>
                <a:latin typeface="CalibriLight"/>
              </a:rPr>
              <a:t>I revisori esterni della seconda fase sono distinti da quelli della prima fase.</a:t>
            </a:r>
          </a:p>
          <a:p>
            <a:pPr marL="0" indent="0" algn="just">
              <a:buNone/>
            </a:pPr>
            <a:r>
              <a:rPr lang="it-IT" sz="1800" b="0" i="0" u="none" strike="noStrike" baseline="0" dirty="0">
                <a:solidFill>
                  <a:schemeClr val="tx1"/>
                </a:solidFill>
                <a:latin typeface="CalibriLight"/>
              </a:rPr>
              <a:t>Per ogni progetto, ciascun revisore esterno redige autonomamente una “scheda di valutazione” e “una motivazione dei punteggi assegnati” nelle quali evidenzia i punti di forza e di debolezza del progetto ed esprime per ogni criterio un punteggio numerico come da schema seguente:</a:t>
            </a:r>
          </a:p>
          <a:p>
            <a:pPr marL="0" indent="0" algn="l">
              <a:buNone/>
            </a:pPr>
            <a:endParaRPr lang="it-IT" sz="1800" b="0" i="0" u="none" strike="noStrike" baseline="0" dirty="0">
              <a:latin typeface="CalibriLight"/>
            </a:endParaRPr>
          </a:p>
          <a:p>
            <a:pPr algn="l"/>
            <a:endParaRPr lang="it-IT" sz="1800" b="0" i="0" u="none" strike="noStrike" baseline="0" dirty="0">
              <a:latin typeface="CalibriLight"/>
            </a:endParaRPr>
          </a:p>
          <a:p>
            <a:pPr marL="0" indent="0" algn="l">
              <a:buNone/>
            </a:pPr>
            <a:r>
              <a:rPr lang="it-IT" sz="1800" b="0" i="0" u="none" strike="noStrike" baseline="0" dirty="0">
                <a:latin typeface="CalibriLight"/>
              </a:rPr>
              <a:t>				</a:t>
            </a:r>
            <a:r>
              <a:rPr lang="it-IT" sz="1800" b="1" i="0" u="none" strike="noStrike" baseline="0" dirty="0">
                <a:latin typeface="CalibriLight"/>
              </a:rPr>
              <a:t>	</a:t>
            </a:r>
          </a:p>
          <a:p>
            <a:pPr marL="0" indent="0" algn="l">
              <a:buNone/>
            </a:pPr>
            <a:endParaRPr lang="it-IT" sz="1800" b="0" i="0" u="sng" strike="noStrike" baseline="0" dirty="0">
              <a:latin typeface="CalibriLight"/>
            </a:endParaRPr>
          </a:p>
        </p:txBody>
      </p:sp>
      <p:graphicFrame>
        <p:nvGraphicFramePr>
          <p:cNvPr id="3" name="Tabella 5">
            <a:extLst>
              <a:ext uri="{FF2B5EF4-FFF2-40B4-BE49-F238E27FC236}">
                <a16:creationId xmlns:a16="http://schemas.microsoft.com/office/drawing/2014/main" id="{E7E3B897-02A5-4EBA-82D7-91BE21312E14}"/>
              </a:ext>
            </a:extLst>
          </p:cNvPr>
          <p:cNvGraphicFramePr>
            <a:graphicFrameLocks noGrp="1"/>
          </p:cNvGraphicFramePr>
          <p:nvPr>
            <p:extLst>
              <p:ext uri="{D42A27DB-BD31-4B8C-83A1-F6EECF244321}">
                <p14:modId xmlns:p14="http://schemas.microsoft.com/office/powerpoint/2010/main" val="3688975333"/>
              </p:ext>
            </p:extLst>
          </p:nvPr>
        </p:nvGraphicFramePr>
        <p:xfrm>
          <a:off x="209107" y="2436930"/>
          <a:ext cx="8229600" cy="3656366"/>
        </p:xfrm>
        <a:graphic>
          <a:graphicData uri="http://schemas.openxmlformats.org/drawingml/2006/table">
            <a:tbl>
              <a:tblPr firstRow="1" bandRow="1">
                <a:tableStyleId>{5C22544A-7EE6-4342-B048-85BDC9FD1C3A}</a:tableStyleId>
              </a:tblPr>
              <a:tblGrid>
                <a:gridCol w="6091085">
                  <a:extLst>
                    <a:ext uri="{9D8B030D-6E8A-4147-A177-3AD203B41FA5}">
                      <a16:colId xmlns:a16="http://schemas.microsoft.com/office/drawing/2014/main" val="529249629"/>
                    </a:ext>
                  </a:extLst>
                </a:gridCol>
                <a:gridCol w="2138515">
                  <a:extLst>
                    <a:ext uri="{9D8B030D-6E8A-4147-A177-3AD203B41FA5}">
                      <a16:colId xmlns:a16="http://schemas.microsoft.com/office/drawing/2014/main" val="1056782381"/>
                    </a:ext>
                  </a:extLst>
                </a:gridCol>
              </a:tblGrid>
              <a:tr h="288979">
                <a:tc>
                  <a:txBody>
                    <a:bodyPr/>
                    <a:lstStyle/>
                    <a:p>
                      <a:r>
                        <a:rPr lang="it-IT" sz="1200" dirty="0">
                          <a:solidFill>
                            <a:schemeClr val="tx1"/>
                          </a:solidFill>
                        </a:rPr>
                        <a:t>Sezione</a:t>
                      </a:r>
                    </a:p>
                  </a:txBody>
                  <a:tcPr/>
                </a:tc>
                <a:tc>
                  <a:txBody>
                    <a:bodyPr/>
                    <a:lstStyle/>
                    <a:p>
                      <a:r>
                        <a:rPr lang="it-IT" sz="1200" b="1" kern="1200" dirty="0">
                          <a:solidFill>
                            <a:schemeClr val="tx1"/>
                          </a:solidFill>
                          <a:latin typeface="+mn-lt"/>
                          <a:ea typeface="+mn-ea"/>
                          <a:cs typeface="+mn-cs"/>
                        </a:rPr>
                        <a:t>Punteggio</a:t>
                      </a:r>
                    </a:p>
                  </a:txBody>
                  <a:tcPr/>
                </a:tc>
                <a:extLst>
                  <a:ext uri="{0D108BD9-81ED-4DB2-BD59-A6C34878D82A}">
                    <a16:rowId xmlns:a16="http://schemas.microsoft.com/office/drawing/2014/main" val="3648552639"/>
                  </a:ext>
                </a:extLst>
              </a:tr>
              <a:tr h="1252241">
                <a:tc>
                  <a:txBody>
                    <a:bodyPr/>
                    <a:lstStyle/>
                    <a:p>
                      <a:pPr algn="l"/>
                      <a:r>
                        <a:rPr lang="it-IT" sz="1200" b="0" i="0" u="none" strike="noStrike" baseline="0" dirty="0">
                          <a:latin typeface="CalibriLight"/>
                        </a:rPr>
                        <a:t>Proposta scientifica</a:t>
                      </a:r>
                    </a:p>
                    <a:p>
                      <a:pPr marL="228600" indent="-228600">
                        <a:buAutoNum type="arabicParenR"/>
                      </a:pPr>
                      <a:r>
                        <a:rPr lang="it-IT" sz="1200" b="0" i="0" u="none" strike="noStrike" baseline="0" dirty="0">
                          <a:latin typeface="CalibriLight"/>
                        </a:rPr>
                        <a:t>Grado di innovazione della proposta rispetto allo stato dell’arte e grado di interdisciplinarità, laddove </a:t>
                      </a:r>
                      <a:r>
                        <a:rPr lang="it-IT" sz="1200" i="0" dirty="0">
                          <a:latin typeface="CalibriLight"/>
                        </a:rPr>
                        <a:t>pertinente. </a:t>
                      </a:r>
                    </a:p>
                    <a:p>
                      <a:pPr marL="228600" indent="-228600">
                        <a:buAutoNum type="arabicParenR"/>
                      </a:pPr>
                      <a:r>
                        <a:rPr lang="it-IT" sz="1200" b="0" i="0" u="none" strike="noStrike" baseline="0" dirty="0">
                          <a:latin typeface="CalibriLight"/>
                        </a:rPr>
                        <a:t>Appropriatezza della metodologia, pertinenza degli obiettivi ed eventuali aspetti </a:t>
                      </a:r>
                      <a:r>
                        <a:rPr lang="it-IT" sz="1200" i="0" dirty="0">
                          <a:latin typeface="CalibriLight"/>
                        </a:rPr>
                        <a:t>etici. </a:t>
                      </a:r>
                      <a:endParaRPr lang="it-IT" sz="1200" b="1" i="0" dirty="0">
                        <a:latin typeface="CalibriLight"/>
                      </a:endParaRPr>
                    </a:p>
                    <a:p>
                      <a:pPr marL="0" indent="0" algn="l">
                        <a:buNone/>
                      </a:pPr>
                      <a:endParaRPr lang="it-IT" sz="1200" b="0" i="0" u="none" strike="noStrike" baseline="0" dirty="0">
                        <a:latin typeface="CalibriLight"/>
                      </a:endParaRPr>
                    </a:p>
                    <a:p>
                      <a:endParaRPr lang="it-IT"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it-IT" sz="1200" b="1" i="0" dirty="0">
                        <a:latin typeface="CalibriLigh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it-IT" sz="1200" b="1" i="0" dirty="0">
                          <a:latin typeface="CalibriLight"/>
                        </a:rPr>
                        <a:t>1-10</a:t>
                      </a:r>
                    </a:p>
                    <a:p>
                      <a:pPr marL="0" marR="0" lvl="0" indent="0" algn="l" defTabSz="914400" rtl="0" eaLnBrk="1" fontAlgn="auto" latinLnBrk="0" hangingPunct="1">
                        <a:lnSpc>
                          <a:spcPct val="100000"/>
                        </a:lnSpc>
                        <a:spcBef>
                          <a:spcPts val="0"/>
                        </a:spcBef>
                        <a:spcAft>
                          <a:spcPts val="0"/>
                        </a:spcAft>
                        <a:buClrTx/>
                        <a:buSzTx/>
                        <a:buFontTx/>
                        <a:buNone/>
                        <a:tabLst/>
                        <a:defRPr/>
                      </a:pPr>
                      <a:endParaRPr lang="it-IT" sz="1200" b="1" i="0" dirty="0">
                        <a:latin typeface="CalibriLight"/>
                      </a:endParaRPr>
                    </a:p>
                    <a:p>
                      <a:r>
                        <a:rPr lang="it-IT" sz="1200" b="1" i="0" dirty="0">
                          <a:latin typeface="CalibriLight"/>
                        </a:rPr>
                        <a:t>1-5</a:t>
                      </a:r>
                      <a:endParaRPr lang="it-IT" sz="1200" dirty="0"/>
                    </a:p>
                  </a:txBody>
                  <a:tcPr/>
                </a:tc>
                <a:extLst>
                  <a:ext uri="{0D108BD9-81ED-4DB2-BD59-A6C34878D82A}">
                    <a16:rowId xmlns:a16="http://schemas.microsoft.com/office/drawing/2014/main" val="3487781358"/>
                  </a:ext>
                </a:extLst>
              </a:tr>
              <a:tr h="487180">
                <a:tc>
                  <a:txBody>
                    <a:bodyPr/>
                    <a:lstStyle/>
                    <a:p>
                      <a:pPr algn="l"/>
                      <a:r>
                        <a:rPr lang="it-IT" sz="1200" b="0" i="0" u="none" strike="noStrike" kern="1200" baseline="0" dirty="0">
                          <a:solidFill>
                            <a:schemeClr val="dk1"/>
                          </a:solidFill>
                          <a:latin typeface="CalibriLight"/>
                          <a:ea typeface="+mn-ea"/>
                          <a:cs typeface="+mn-cs"/>
                        </a:rPr>
                        <a:t>Risorse umane e impegno</a:t>
                      </a:r>
                    </a:p>
                    <a:p>
                      <a:pPr marL="0" indent="0">
                        <a:buNone/>
                      </a:pPr>
                      <a:r>
                        <a:rPr lang="it-IT" sz="1200" b="0" i="0" u="none" strike="noStrike" kern="1200" baseline="0" dirty="0">
                          <a:solidFill>
                            <a:schemeClr val="dk1"/>
                          </a:solidFill>
                          <a:latin typeface="CalibriLight"/>
                          <a:ea typeface="+mn-ea"/>
                          <a:cs typeface="+mn-cs"/>
                        </a:rPr>
                        <a:t>3) Appropriatezza del team di ricerca e dell’impegno temporale indicato.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200" b="1" i="0" dirty="0">
                          <a:latin typeface="CalibriLight"/>
                        </a:rPr>
                        <a:t>1-5</a:t>
                      </a:r>
                    </a:p>
                    <a:p>
                      <a:endParaRPr lang="it-IT" sz="1200" dirty="0"/>
                    </a:p>
                  </a:txBody>
                  <a:tcPr/>
                </a:tc>
                <a:extLst>
                  <a:ext uri="{0D108BD9-81ED-4DB2-BD59-A6C34878D82A}">
                    <a16:rowId xmlns:a16="http://schemas.microsoft.com/office/drawing/2014/main" val="529878520"/>
                  </a:ext>
                </a:extLst>
              </a:tr>
              <a:tr h="1059588">
                <a:tc>
                  <a:txBody>
                    <a:bodyPr/>
                    <a:lstStyle/>
                    <a:p>
                      <a:pPr algn="l"/>
                      <a:r>
                        <a:rPr lang="it-IT" sz="1200" b="0" i="0" u="none" strike="noStrike" baseline="0" dirty="0">
                          <a:latin typeface="CalibriLight"/>
                        </a:rPr>
                        <a:t>Programmazione, risorse e piano economico</a:t>
                      </a:r>
                    </a:p>
                    <a:p>
                      <a:pPr marL="0" indent="0" algn="l">
                        <a:buNone/>
                      </a:pPr>
                      <a:r>
                        <a:rPr lang="it-IT" sz="1200" b="0" i="0" u="none" strike="noStrike" baseline="0" dirty="0">
                          <a:latin typeface="CalibriLight"/>
                        </a:rPr>
                        <a:t>4) Piano economico-finanziario, appropriatezza delle risorse richieste;</a:t>
                      </a:r>
                    </a:p>
                    <a:p>
                      <a:pPr marL="0" indent="0" algn="l">
                        <a:buNone/>
                      </a:pPr>
                      <a:r>
                        <a:rPr lang="it-IT" sz="1200" b="0" i="0" u="none" strike="noStrike" baseline="0" dirty="0">
                          <a:latin typeface="CalibriLight"/>
                        </a:rPr>
                        <a:t>Appropriatezza della programmazione nella gestione delle attività progettuali;</a:t>
                      </a:r>
                    </a:p>
                    <a:p>
                      <a:pPr marL="0" indent="0">
                        <a:buNone/>
                      </a:pPr>
                      <a:r>
                        <a:rPr lang="it-IT" sz="1200" b="0" i="0" u="none" strike="noStrike" baseline="0" dirty="0">
                          <a:latin typeface="CalibriLight"/>
                        </a:rPr>
                        <a:t>Appropriatezza delle risorse dell’organizzazione </a:t>
                      </a:r>
                      <a:r>
                        <a:rPr lang="it-IT" sz="1200" i="0" dirty="0">
                          <a:latin typeface="CalibriLight"/>
                        </a:rPr>
                        <a:t>ospitante.                                                          </a:t>
                      </a:r>
                      <a:endParaRPr lang="it-IT" sz="1200" b="0" i="0" u="none" strike="noStrike" baseline="0" dirty="0">
                        <a:latin typeface="CalibriLight"/>
                      </a:endParaRPr>
                    </a:p>
                    <a:p>
                      <a:endParaRPr lang="it-IT"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200" b="1" i="0" dirty="0">
                          <a:latin typeface="CalibriLight"/>
                        </a:rPr>
                        <a:t>1-5</a:t>
                      </a:r>
                    </a:p>
                    <a:p>
                      <a:endParaRPr lang="it-IT" sz="1200" dirty="0"/>
                    </a:p>
                  </a:txBody>
                  <a:tcPr/>
                </a:tc>
                <a:extLst>
                  <a:ext uri="{0D108BD9-81ED-4DB2-BD59-A6C34878D82A}">
                    <a16:rowId xmlns:a16="http://schemas.microsoft.com/office/drawing/2014/main" val="1798903633"/>
                  </a:ext>
                </a:extLst>
              </a:tr>
              <a:tr h="568378">
                <a:tc>
                  <a:txBody>
                    <a:bodyPr/>
                    <a:lstStyle/>
                    <a:p>
                      <a:r>
                        <a:rPr lang="it-IT" sz="1200" b="1" i="0" u="none" strike="noStrike" baseline="0" dirty="0">
                          <a:latin typeface="CalibriLight"/>
                        </a:rPr>
                        <a:t>Punteggio totale massimo </a:t>
                      </a:r>
                      <a:endParaRPr lang="it-IT" sz="1200" dirty="0"/>
                    </a:p>
                  </a:txBody>
                  <a:tcPr/>
                </a:tc>
                <a:tc>
                  <a:txBody>
                    <a:bodyPr/>
                    <a:lstStyle/>
                    <a:p>
                      <a:r>
                        <a:rPr lang="it-IT" sz="1200" dirty="0"/>
                        <a:t> </a:t>
                      </a:r>
                      <a:r>
                        <a:rPr lang="it-IT" sz="1200" b="1" dirty="0"/>
                        <a:t>25</a:t>
                      </a:r>
                    </a:p>
                    <a:p>
                      <a:endParaRPr lang="it-IT" sz="1200" dirty="0"/>
                    </a:p>
                  </a:txBody>
                  <a:tcPr/>
                </a:tc>
                <a:extLst>
                  <a:ext uri="{0D108BD9-81ED-4DB2-BD59-A6C34878D82A}">
                    <a16:rowId xmlns:a16="http://schemas.microsoft.com/office/drawing/2014/main" val="1952703781"/>
                  </a:ext>
                </a:extLst>
              </a:tr>
            </a:tbl>
          </a:graphicData>
        </a:graphic>
      </p:graphicFrame>
    </p:spTree>
    <p:extLst>
      <p:ext uri="{BB962C8B-B14F-4D97-AF65-F5344CB8AC3E}">
        <p14:creationId xmlns:p14="http://schemas.microsoft.com/office/powerpoint/2010/main" val="39153927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13082EE-63C1-44ED-B47F-EE37B815C6AB}"/>
              </a:ext>
            </a:extLst>
          </p:cNvPr>
          <p:cNvSpPr>
            <a:spLocks noGrp="1"/>
          </p:cNvSpPr>
          <p:nvPr>
            <p:ph type="title"/>
          </p:nvPr>
        </p:nvSpPr>
        <p:spPr>
          <a:xfrm>
            <a:off x="179512" y="0"/>
            <a:ext cx="8856984" cy="1412776"/>
          </a:xfrm>
        </p:spPr>
        <p:txBody>
          <a:bodyPr>
            <a:normAutofit/>
          </a:bodyPr>
          <a:lstStyle/>
          <a:p>
            <a:r>
              <a:rPr lang="it-IT" dirty="0"/>
              <a:t>LINEE GUIDA DI VALUTAZIONE</a:t>
            </a:r>
            <a:br>
              <a:rPr lang="it-IT" dirty="0"/>
            </a:br>
            <a:endParaRPr lang="it-IT" dirty="0"/>
          </a:p>
        </p:txBody>
      </p:sp>
      <p:sp>
        <p:nvSpPr>
          <p:cNvPr id="4" name="Segnaposto data 3">
            <a:extLst>
              <a:ext uri="{FF2B5EF4-FFF2-40B4-BE49-F238E27FC236}">
                <a16:creationId xmlns:a16="http://schemas.microsoft.com/office/drawing/2014/main" id="{ABD6A68B-BFE9-4F3B-8B73-C91EF1FFAC5D}"/>
              </a:ext>
            </a:extLst>
          </p:cNvPr>
          <p:cNvSpPr>
            <a:spLocks noGrp="1"/>
          </p:cNvSpPr>
          <p:nvPr>
            <p:ph type="dt" sz="half" idx="10"/>
          </p:nvPr>
        </p:nvSpPr>
        <p:spPr/>
        <p:txBody>
          <a:bodyPr/>
          <a:lstStyle/>
          <a:p>
            <a:fld id="{8D88A192-9E2C-4AA5-B1E6-091D6EAFB273}" type="datetime1">
              <a:rPr lang="it-IT" smtClean="0"/>
              <a:pPr/>
              <a:t>15/11/2021</a:t>
            </a:fld>
            <a:endParaRPr lang="it-IT" dirty="0"/>
          </a:p>
        </p:txBody>
      </p:sp>
      <p:sp>
        <p:nvSpPr>
          <p:cNvPr id="5" name="Segnaposto numero diapositiva 4">
            <a:extLst>
              <a:ext uri="{FF2B5EF4-FFF2-40B4-BE49-F238E27FC236}">
                <a16:creationId xmlns:a16="http://schemas.microsoft.com/office/drawing/2014/main" id="{83CB22FA-6528-4CCB-8862-A5E8D1B51A6C}"/>
              </a:ext>
            </a:extLst>
          </p:cNvPr>
          <p:cNvSpPr>
            <a:spLocks noGrp="1"/>
          </p:cNvSpPr>
          <p:nvPr>
            <p:ph type="sldNum" sz="quarter" idx="12"/>
          </p:nvPr>
        </p:nvSpPr>
        <p:spPr/>
        <p:txBody>
          <a:bodyPr/>
          <a:lstStyle/>
          <a:p>
            <a:fld id="{F5659467-C715-45CA-988F-5793C3CAF1CB}" type="slidenum">
              <a:rPr lang="it-IT" smtClean="0"/>
              <a:pPr/>
              <a:t>8</a:t>
            </a:fld>
            <a:endParaRPr lang="it-IT"/>
          </a:p>
        </p:txBody>
      </p:sp>
      <p:sp>
        <p:nvSpPr>
          <p:cNvPr id="8" name="Segnaposto contenuto 7">
            <a:extLst>
              <a:ext uri="{FF2B5EF4-FFF2-40B4-BE49-F238E27FC236}">
                <a16:creationId xmlns:a16="http://schemas.microsoft.com/office/drawing/2014/main" id="{1F7A4AEE-7914-4017-BC33-CD2CA6C22E6B}"/>
              </a:ext>
            </a:extLst>
          </p:cNvPr>
          <p:cNvSpPr>
            <a:spLocks noGrp="1"/>
          </p:cNvSpPr>
          <p:nvPr>
            <p:ph idx="1"/>
          </p:nvPr>
        </p:nvSpPr>
        <p:spPr/>
        <p:txBody>
          <a:bodyPr>
            <a:normAutofit/>
          </a:bodyPr>
          <a:lstStyle/>
          <a:p>
            <a:pPr marL="0" indent="0" algn="l">
              <a:buNone/>
            </a:pPr>
            <a:endParaRPr lang="it-IT" sz="1800" b="0" i="0" u="sng" strike="noStrike" baseline="0" dirty="0">
              <a:latin typeface="CalibriLight"/>
            </a:endParaRPr>
          </a:p>
          <a:p>
            <a:pPr marL="0" indent="0" algn="l">
              <a:buNone/>
            </a:pPr>
            <a:r>
              <a:rPr lang="it-IT" sz="1800" b="1" i="0" u="sng" strike="noStrike" baseline="0" dirty="0">
                <a:solidFill>
                  <a:schemeClr val="tx1"/>
                </a:solidFill>
                <a:latin typeface="CalibriLight"/>
              </a:rPr>
              <a:t>Intervista</a:t>
            </a:r>
          </a:p>
          <a:p>
            <a:pPr marL="0" indent="0" algn="l">
              <a:buNone/>
            </a:pPr>
            <a:endParaRPr lang="it-IT" sz="1800" b="0" i="0" u="sng" strike="noStrike" baseline="0" dirty="0">
              <a:solidFill>
                <a:schemeClr val="tx1"/>
              </a:solidFill>
              <a:latin typeface="CalibriLight"/>
            </a:endParaRPr>
          </a:p>
          <a:p>
            <a:pPr marL="0" indent="0" algn="just">
              <a:buNone/>
            </a:pPr>
            <a:r>
              <a:rPr lang="it-IT" sz="1800" b="0" i="0" u="none" strike="noStrike" baseline="0" dirty="0">
                <a:solidFill>
                  <a:schemeClr val="tx1"/>
                </a:solidFill>
                <a:latin typeface="CalibriLight"/>
              </a:rPr>
              <a:t>Il PI il cui progetto superi nella seconda fase la soglia minima, pari al punteggio di 22/25, sarà invitato a un’intervista in lingua inglese condotta dal CNVR.</a:t>
            </a:r>
          </a:p>
          <a:p>
            <a:pPr marL="0" indent="0" algn="just">
              <a:buNone/>
            </a:pPr>
            <a:r>
              <a:rPr lang="it-IT" sz="1800" b="0" i="0" u="none" strike="noStrike" baseline="0" dirty="0">
                <a:solidFill>
                  <a:schemeClr val="tx1"/>
                </a:solidFill>
                <a:latin typeface="CalibriLight"/>
              </a:rPr>
              <a:t>L’intervista, della durata massima di 30 minuti, consiste in una presentazione del progetto di massimo 10 minuti seguita da una discussione collegiale. </a:t>
            </a:r>
          </a:p>
          <a:p>
            <a:pPr marL="0" indent="0" algn="just">
              <a:buNone/>
            </a:pPr>
            <a:r>
              <a:rPr lang="it-IT" sz="1800" b="0" i="0" u="none" strike="noStrike" baseline="0" dirty="0">
                <a:solidFill>
                  <a:schemeClr val="tx1"/>
                </a:solidFill>
                <a:latin typeface="CalibriLight"/>
              </a:rPr>
              <a:t>All’intervista viene attribuito un punteggio compreso tra 1 e 10.</a:t>
            </a:r>
          </a:p>
          <a:p>
            <a:pPr marL="0" indent="0" algn="just">
              <a:buNone/>
            </a:pPr>
            <a:r>
              <a:rPr lang="it-IT" sz="1800" b="0" i="0" u="none" strike="noStrike" baseline="0" dirty="0">
                <a:solidFill>
                  <a:schemeClr val="tx1"/>
                </a:solidFill>
                <a:latin typeface="CalibriLight"/>
              </a:rPr>
              <a:t>Nel caso in cui le risorse disponibili non siano sufficienti a garantire il finanziamento di tutti i progetti classificati “pari merito” in base al punteggio ottenuto, il CNVR opera una scelta sulla base del punteggio risultante dall’intervista.</a:t>
            </a:r>
            <a:endParaRPr lang="it-IT" dirty="0">
              <a:solidFill>
                <a:schemeClr val="tx1"/>
              </a:solidFill>
            </a:endParaRPr>
          </a:p>
        </p:txBody>
      </p:sp>
      <p:pic>
        <p:nvPicPr>
          <p:cNvPr id="6" name="Immagine 5">
            <a:extLst>
              <a:ext uri="{FF2B5EF4-FFF2-40B4-BE49-F238E27FC236}">
                <a16:creationId xmlns:a16="http://schemas.microsoft.com/office/drawing/2014/main" id="{D608037D-3BFF-4429-8A4A-EE4FB36E2D21}"/>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5796135" y="4843617"/>
            <a:ext cx="2444325" cy="1213675"/>
          </a:xfrm>
          <a:prstGeom prst="rect">
            <a:avLst/>
          </a:prstGeom>
        </p:spPr>
      </p:pic>
    </p:spTree>
    <p:extLst>
      <p:ext uri="{BB962C8B-B14F-4D97-AF65-F5344CB8AC3E}">
        <p14:creationId xmlns:p14="http://schemas.microsoft.com/office/powerpoint/2010/main" val="34458975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0"/>
            <a:ext cx="9036496" cy="878144"/>
          </a:xfrm>
        </p:spPr>
        <p:txBody>
          <a:bodyPr>
            <a:normAutofit fontScale="90000"/>
          </a:bodyPr>
          <a:lstStyle/>
          <a:p>
            <a:br>
              <a:rPr lang="it-IT" dirty="0"/>
            </a:br>
            <a:r>
              <a:rPr lang="it-IT" dirty="0"/>
              <a:t>RENDICONTAZIONE DELLA SPESA</a:t>
            </a:r>
            <a:br>
              <a:rPr lang="it-IT" dirty="0"/>
            </a:br>
            <a:r>
              <a:rPr lang="it-IT" dirty="0"/>
              <a:t>Criteri generali</a:t>
            </a:r>
            <a:br>
              <a:rPr lang="it-IT" dirty="0"/>
            </a:br>
            <a:endParaRPr lang="it-IT" dirty="0"/>
          </a:p>
        </p:txBody>
      </p:sp>
      <p:sp>
        <p:nvSpPr>
          <p:cNvPr id="3" name="Segnaposto contenuto 2"/>
          <p:cNvSpPr>
            <a:spLocks noGrp="1"/>
          </p:cNvSpPr>
          <p:nvPr>
            <p:ph idx="1"/>
          </p:nvPr>
        </p:nvSpPr>
        <p:spPr>
          <a:xfrm>
            <a:off x="678313" y="1216661"/>
            <a:ext cx="8147248" cy="4824536"/>
          </a:xfrm>
        </p:spPr>
        <p:txBody>
          <a:bodyPr>
            <a:normAutofit fontScale="92500" lnSpcReduction="10000"/>
          </a:bodyPr>
          <a:lstStyle/>
          <a:p>
            <a:pPr marL="0" indent="0" algn="just">
              <a:buNone/>
            </a:pPr>
            <a:r>
              <a:rPr lang="it-IT" sz="1800" b="0" i="0" u="none" strike="noStrike" baseline="0" dirty="0">
                <a:solidFill>
                  <a:schemeClr val="tx1"/>
                </a:solidFill>
                <a:latin typeface="+mj-lt"/>
              </a:rPr>
              <a:t>Il soggetto beneficiario trasmette, attraverso l’apposita piattaforma on line e su modulistica predisposta dal MUR, con cadenza annuale, ed </a:t>
            </a:r>
            <a:r>
              <a:rPr lang="it-IT" sz="1800" b="0" i="0" u="sng" strike="noStrike" baseline="0" dirty="0">
                <a:solidFill>
                  <a:schemeClr val="tx1"/>
                </a:solidFill>
                <a:latin typeface="+mj-lt"/>
              </a:rPr>
              <a:t>entro 30 giorni </a:t>
            </a:r>
            <a:r>
              <a:rPr lang="it-IT" sz="1800" b="0" i="0" u="none" strike="noStrike" baseline="0" dirty="0">
                <a:solidFill>
                  <a:schemeClr val="tx1"/>
                </a:solidFill>
                <a:latin typeface="+mj-lt"/>
              </a:rPr>
              <a:t>dal termine di ciascuna annualità:</a:t>
            </a:r>
          </a:p>
          <a:p>
            <a:pPr marL="0" indent="0" algn="just">
              <a:buNone/>
            </a:pPr>
            <a:r>
              <a:rPr lang="it-IT" sz="1800" b="0" i="0" u="none" strike="noStrike" baseline="0" dirty="0">
                <a:solidFill>
                  <a:schemeClr val="tx1"/>
                </a:solidFill>
                <a:latin typeface="+mj-lt"/>
              </a:rPr>
              <a:t>a) una </a:t>
            </a:r>
            <a:r>
              <a:rPr lang="it-IT" sz="1800" b="1" i="0" u="none" strike="noStrike" baseline="0" dirty="0">
                <a:solidFill>
                  <a:schemeClr val="tx1"/>
                </a:solidFill>
                <a:latin typeface="+mj-lt"/>
              </a:rPr>
              <a:t>Relazione scientifica </a:t>
            </a:r>
            <a:r>
              <a:rPr lang="it-IT" sz="1800" b="0" i="0" u="none" strike="noStrike" baseline="0" dirty="0">
                <a:solidFill>
                  <a:schemeClr val="tx1"/>
                </a:solidFill>
                <a:latin typeface="+mj-lt"/>
              </a:rPr>
              <a:t>sulle attività svolte in merito alla proposta progettuale firmata dal PI e, per presa visione dal rappresentante legale dell’Host Institution, redatta utilizzando il format MUR (Allegato 3);</a:t>
            </a:r>
          </a:p>
          <a:p>
            <a:pPr marL="0" indent="0" algn="just">
              <a:buNone/>
            </a:pPr>
            <a:r>
              <a:rPr lang="it-IT" sz="1800" b="0" i="0" u="none" strike="noStrike" baseline="0" dirty="0">
                <a:solidFill>
                  <a:schemeClr val="tx1"/>
                </a:solidFill>
                <a:latin typeface="+mj-lt"/>
              </a:rPr>
              <a:t>b) una </a:t>
            </a:r>
            <a:r>
              <a:rPr lang="it-IT" sz="1800" b="1" i="0" u="none" strike="noStrike" baseline="0" dirty="0">
                <a:solidFill>
                  <a:schemeClr val="tx1"/>
                </a:solidFill>
                <a:latin typeface="+mj-lt"/>
              </a:rPr>
              <a:t>Rendicontazione delle spese </a:t>
            </a:r>
            <a:r>
              <a:rPr lang="it-IT" sz="1800" b="0" i="0" u="none" strike="noStrike" baseline="0" dirty="0">
                <a:solidFill>
                  <a:schemeClr val="tx1"/>
                </a:solidFill>
                <a:latin typeface="+mj-lt"/>
              </a:rPr>
              <a:t>sostenute utilizzando il format MUR (Allegato 4), debitamente firmata dal PI e dal Datore di lavoro della Host Institution.</a:t>
            </a:r>
          </a:p>
          <a:p>
            <a:pPr marL="0" indent="0" algn="just">
              <a:buNone/>
            </a:pPr>
            <a:endParaRPr lang="it-IT" sz="1800" b="0" i="0" u="none" strike="noStrike" baseline="0" dirty="0">
              <a:solidFill>
                <a:schemeClr val="tx1"/>
              </a:solidFill>
              <a:latin typeface="+mj-lt"/>
            </a:endParaRPr>
          </a:p>
          <a:p>
            <a:pPr algn="just"/>
            <a:r>
              <a:rPr lang="it-IT" sz="1800" b="0" i="0" u="none" strike="noStrike" baseline="0" dirty="0">
                <a:solidFill>
                  <a:schemeClr val="tx1"/>
                </a:solidFill>
                <a:latin typeface="+mj-lt"/>
              </a:rPr>
              <a:t>Ai soli fini della prima rendicontazione l’annualità è convenzionalmente stabilita al 31.12.2022 cosicché le successive corrispondono alla scadenza degli anni solari seguenti, salvo l’ultima rendicontazione che avviene tenendo conto della scadenza naturale del progetto.</a:t>
            </a:r>
            <a:endParaRPr lang="it-IT" dirty="0">
              <a:solidFill>
                <a:schemeClr val="tx1"/>
              </a:solidFill>
              <a:latin typeface="+mj-lt"/>
            </a:endParaRPr>
          </a:p>
          <a:p>
            <a:pPr algn="just"/>
            <a:r>
              <a:rPr lang="it-IT" sz="1800" b="0" i="0" u="none" strike="noStrike" baseline="0" dirty="0">
                <a:solidFill>
                  <a:schemeClr val="tx1"/>
                </a:solidFill>
                <a:latin typeface="+mj-lt"/>
              </a:rPr>
              <a:t>La documentazione dell’ultima annualità dovrà essere presentata </a:t>
            </a:r>
            <a:r>
              <a:rPr lang="it-IT" sz="1800" b="0" i="0" u="sng" strike="noStrike" baseline="0" dirty="0">
                <a:solidFill>
                  <a:schemeClr val="tx1"/>
                </a:solidFill>
                <a:latin typeface="+mj-lt"/>
              </a:rPr>
              <a:t>entro 90 giorni </a:t>
            </a:r>
            <a:r>
              <a:rPr lang="it-IT" sz="1800" b="0" i="0" u="none" strike="noStrike" baseline="0" dirty="0">
                <a:solidFill>
                  <a:schemeClr val="tx1"/>
                </a:solidFill>
                <a:latin typeface="+mj-lt"/>
              </a:rPr>
              <a:t>dalla scadenza naturale del progetto e dovrà comprendere una Relazione finale (Allegato 5)</a:t>
            </a:r>
            <a:endParaRPr lang="it-IT" dirty="0">
              <a:solidFill>
                <a:schemeClr val="tx1"/>
              </a:solidFill>
              <a:latin typeface="+mj-lt"/>
            </a:endParaRPr>
          </a:p>
          <a:p>
            <a:pPr marL="457200" lvl="1" indent="0" algn="just">
              <a:buNone/>
            </a:pPr>
            <a:endParaRPr lang="it-IT" dirty="0">
              <a:solidFill>
                <a:srgbClr val="FF0000"/>
              </a:solidFill>
            </a:endParaRPr>
          </a:p>
          <a:p>
            <a:pPr marL="457200" lvl="1" indent="0" algn="just">
              <a:buNone/>
            </a:pPr>
            <a:r>
              <a:rPr lang="it-IT" dirty="0">
                <a:solidFill>
                  <a:srgbClr val="FF0000"/>
                </a:solidFill>
              </a:rPr>
              <a:t>		</a:t>
            </a:r>
            <a:endParaRPr lang="it-IT" b="1" dirty="0">
              <a:solidFill>
                <a:schemeClr val="tx1"/>
              </a:solidFill>
            </a:endParaRPr>
          </a:p>
        </p:txBody>
      </p:sp>
      <p:sp>
        <p:nvSpPr>
          <p:cNvPr id="4" name="Segnaposto data 3"/>
          <p:cNvSpPr>
            <a:spLocks noGrp="1"/>
          </p:cNvSpPr>
          <p:nvPr>
            <p:ph type="dt" sz="half" idx="10"/>
          </p:nvPr>
        </p:nvSpPr>
        <p:spPr/>
        <p:txBody>
          <a:bodyPr/>
          <a:lstStyle/>
          <a:p>
            <a:fld id="{8D88A192-9E2C-4AA5-B1E6-091D6EAFB273}" type="datetime1">
              <a:rPr lang="it-IT" smtClean="0"/>
              <a:pPr/>
              <a:t>15/11/2021</a:t>
            </a:fld>
            <a:endParaRPr lang="it-IT" dirty="0"/>
          </a:p>
        </p:txBody>
      </p:sp>
      <p:sp>
        <p:nvSpPr>
          <p:cNvPr id="5" name="Segnaposto numero diapositiva 4"/>
          <p:cNvSpPr>
            <a:spLocks noGrp="1"/>
          </p:cNvSpPr>
          <p:nvPr>
            <p:ph type="sldNum" sz="quarter" idx="12"/>
          </p:nvPr>
        </p:nvSpPr>
        <p:spPr/>
        <p:txBody>
          <a:bodyPr/>
          <a:lstStyle/>
          <a:p>
            <a:fld id="{F5659467-C715-45CA-988F-5793C3CAF1CB}" type="slidenum">
              <a:rPr lang="it-IT" smtClean="0"/>
              <a:pPr/>
              <a:t>9</a:t>
            </a:fld>
            <a:endParaRPr lang="it-IT"/>
          </a:p>
        </p:txBody>
      </p:sp>
      <p:sp>
        <p:nvSpPr>
          <p:cNvPr id="10" name="Rettangolo 9"/>
          <p:cNvSpPr/>
          <p:nvPr/>
        </p:nvSpPr>
        <p:spPr>
          <a:xfrm>
            <a:off x="1907704" y="7821488"/>
            <a:ext cx="8352928" cy="4524315"/>
          </a:xfrm>
          <a:prstGeom prst="rect">
            <a:avLst/>
          </a:prstGeom>
        </p:spPr>
        <p:txBody>
          <a:bodyPr wrap="square">
            <a:spAutoFit/>
          </a:bodyPr>
          <a:lstStyle/>
          <a:p>
            <a:endParaRPr lang="it-IT" dirty="0">
              <a:latin typeface="Trebuchet MS" panose="020B0603020202020204" pitchFamily="34" charset="0"/>
              <a:ea typeface="Trebuchet MS" panose="020B0603020202020204" pitchFamily="34" charset="0"/>
              <a:cs typeface="Trebuchet MS" panose="020B0603020202020204" pitchFamily="34" charset="0"/>
            </a:endParaRPr>
          </a:p>
          <a:p>
            <a:endParaRPr lang="it-IT" dirty="0">
              <a:latin typeface="Trebuchet MS" panose="020B0603020202020204" pitchFamily="34" charset="0"/>
              <a:ea typeface="Trebuchet MS" panose="020B0603020202020204" pitchFamily="34" charset="0"/>
              <a:cs typeface="Trebuchet MS" panose="020B0603020202020204" pitchFamily="34" charset="0"/>
            </a:endParaRPr>
          </a:p>
          <a:p>
            <a:endParaRPr lang="it-IT" dirty="0">
              <a:latin typeface="Trebuchet MS" panose="020B0603020202020204" pitchFamily="34" charset="0"/>
              <a:ea typeface="Trebuchet MS" panose="020B0603020202020204" pitchFamily="34" charset="0"/>
              <a:cs typeface="Trebuchet MS" panose="020B0603020202020204" pitchFamily="34" charset="0"/>
            </a:endParaRPr>
          </a:p>
          <a:p>
            <a:endParaRPr lang="it-IT" dirty="0">
              <a:latin typeface="Trebuchet MS" panose="020B0603020202020204" pitchFamily="34" charset="0"/>
              <a:ea typeface="Trebuchet MS" panose="020B0603020202020204" pitchFamily="34" charset="0"/>
              <a:cs typeface="Trebuchet MS" panose="020B0603020202020204" pitchFamily="34" charset="0"/>
            </a:endParaRPr>
          </a:p>
          <a:p>
            <a:endParaRPr lang="it-IT" dirty="0">
              <a:latin typeface="Trebuchet MS" panose="020B0603020202020204" pitchFamily="34" charset="0"/>
              <a:ea typeface="Trebuchet MS" panose="020B0603020202020204" pitchFamily="34" charset="0"/>
              <a:cs typeface="Trebuchet MS" panose="020B0603020202020204" pitchFamily="34" charset="0"/>
            </a:endParaRPr>
          </a:p>
          <a:p>
            <a:endParaRPr lang="it-IT" dirty="0">
              <a:latin typeface="Trebuchet MS" panose="020B0603020202020204" pitchFamily="34" charset="0"/>
              <a:ea typeface="Trebuchet MS" panose="020B0603020202020204" pitchFamily="34" charset="0"/>
              <a:cs typeface="Trebuchet MS" panose="020B0603020202020204" pitchFamily="34" charset="0"/>
            </a:endParaRPr>
          </a:p>
          <a:p>
            <a:endParaRPr lang="it-IT" dirty="0">
              <a:latin typeface="Trebuchet MS" panose="020B0603020202020204" pitchFamily="34" charset="0"/>
              <a:ea typeface="Trebuchet MS" panose="020B0603020202020204" pitchFamily="34" charset="0"/>
              <a:cs typeface="Trebuchet MS" panose="020B0603020202020204" pitchFamily="34" charset="0"/>
            </a:endParaRPr>
          </a:p>
          <a:p>
            <a:endParaRPr lang="it-IT" dirty="0">
              <a:latin typeface="Trebuchet MS" panose="020B0603020202020204" pitchFamily="34" charset="0"/>
              <a:ea typeface="Trebuchet MS" panose="020B0603020202020204" pitchFamily="34" charset="0"/>
              <a:cs typeface="Trebuchet MS" panose="020B0603020202020204" pitchFamily="34" charset="0"/>
            </a:endParaRPr>
          </a:p>
          <a:p>
            <a:endParaRPr lang="it-IT" dirty="0">
              <a:latin typeface="Trebuchet MS" panose="020B0603020202020204" pitchFamily="34" charset="0"/>
              <a:ea typeface="Trebuchet MS" panose="020B0603020202020204" pitchFamily="34" charset="0"/>
              <a:cs typeface="Trebuchet MS" panose="020B0603020202020204" pitchFamily="34" charset="0"/>
            </a:endParaRPr>
          </a:p>
          <a:p>
            <a:endParaRPr lang="it-IT" dirty="0">
              <a:latin typeface="Trebuchet MS" panose="020B0603020202020204" pitchFamily="34" charset="0"/>
              <a:ea typeface="Trebuchet MS" panose="020B0603020202020204" pitchFamily="34" charset="0"/>
              <a:cs typeface="Trebuchet MS" panose="020B0603020202020204" pitchFamily="34" charset="0"/>
            </a:endParaRPr>
          </a:p>
          <a:p>
            <a:endParaRPr lang="it-IT" dirty="0">
              <a:ea typeface="Trebuchet MS" panose="020B0603020202020204" pitchFamily="34" charset="0"/>
              <a:cs typeface="Trebuchet MS" panose="020B0603020202020204" pitchFamily="34" charset="0"/>
            </a:endParaRPr>
          </a:p>
          <a:p>
            <a:endParaRPr lang="it-IT" dirty="0">
              <a:ea typeface="Trebuchet MS" panose="020B0603020202020204" pitchFamily="34" charset="0"/>
              <a:cs typeface="Trebuchet MS" panose="020B0603020202020204" pitchFamily="34" charset="0"/>
            </a:endParaRPr>
          </a:p>
          <a:p>
            <a:endParaRPr lang="it-IT" dirty="0">
              <a:ea typeface="Trebuchet MS" panose="020B0603020202020204" pitchFamily="34" charset="0"/>
              <a:cs typeface="Trebuchet MS" panose="020B0603020202020204" pitchFamily="34" charset="0"/>
            </a:endParaRPr>
          </a:p>
          <a:p>
            <a:endParaRPr lang="it-IT" dirty="0">
              <a:ea typeface="Trebuchet MS" panose="020B0603020202020204" pitchFamily="34" charset="0"/>
              <a:cs typeface="Trebuchet MS" panose="020B0603020202020204" pitchFamily="34" charset="0"/>
            </a:endParaRPr>
          </a:p>
          <a:p>
            <a:endParaRPr lang="it-IT" dirty="0">
              <a:ea typeface="Trebuchet MS" panose="020B0603020202020204" pitchFamily="34" charset="0"/>
              <a:cs typeface="Trebuchet MS" panose="020B0603020202020204" pitchFamily="34" charset="0"/>
            </a:endParaRPr>
          </a:p>
          <a:p>
            <a:endParaRPr lang="it-IT" b="1" dirty="0"/>
          </a:p>
        </p:txBody>
      </p:sp>
      <p:sp>
        <p:nvSpPr>
          <p:cNvPr id="6" name="Rettangolo 5"/>
          <p:cNvSpPr/>
          <p:nvPr/>
        </p:nvSpPr>
        <p:spPr>
          <a:xfrm>
            <a:off x="683568" y="1052736"/>
            <a:ext cx="7920880" cy="1261884"/>
          </a:xfrm>
          <a:prstGeom prst="rect">
            <a:avLst/>
          </a:prstGeom>
        </p:spPr>
        <p:txBody>
          <a:bodyPr wrap="square">
            <a:spAutoFit/>
          </a:bodyPr>
          <a:lstStyle/>
          <a:p>
            <a:endParaRPr lang="it-IT" dirty="0">
              <a:ea typeface="Trebuchet MS" panose="020B0603020202020204" pitchFamily="34" charset="0"/>
              <a:cs typeface="Trebuchet MS" panose="020B0603020202020204" pitchFamily="34" charset="0"/>
            </a:endParaRPr>
          </a:p>
          <a:p>
            <a:endParaRPr lang="it-IT" dirty="0">
              <a:ea typeface="Trebuchet MS" panose="020B0603020202020204" pitchFamily="34" charset="0"/>
              <a:cs typeface="Trebuchet MS" panose="020B0603020202020204" pitchFamily="34" charset="0"/>
            </a:endParaRPr>
          </a:p>
          <a:p>
            <a:endParaRPr lang="it-IT" dirty="0">
              <a:ea typeface="Trebuchet MS" panose="020B0603020202020204" pitchFamily="34" charset="0"/>
              <a:cs typeface="Trebuchet MS" panose="020B0603020202020204" pitchFamily="34" charset="0"/>
            </a:endParaRPr>
          </a:p>
          <a:p>
            <a:pPr algn="just"/>
            <a:endParaRPr lang="it-IT" sz="2200" dirty="0">
              <a:latin typeface="Trebuchet MS" panose="020B0603020202020204" pitchFamily="34" charset="0"/>
              <a:ea typeface="Trebuchet MS" panose="020B0603020202020204" pitchFamily="34" charset="0"/>
              <a:cs typeface="Trebuchet MS" panose="020B0603020202020204" pitchFamily="34" charset="0"/>
            </a:endParaRPr>
          </a:p>
        </p:txBody>
      </p:sp>
      <p:pic>
        <p:nvPicPr>
          <p:cNvPr id="12" name="Immagine 11" descr="3D person getting it right with a green tick - isolated ..."/>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80312" y="5099213"/>
            <a:ext cx="957178" cy="718947"/>
          </a:xfrm>
          <a:prstGeom prst="rect">
            <a:avLst/>
          </a:prstGeom>
        </p:spPr>
      </p:pic>
    </p:spTree>
    <p:extLst>
      <p:ext uri="{BB962C8B-B14F-4D97-AF65-F5344CB8AC3E}">
        <p14:creationId xmlns:p14="http://schemas.microsoft.com/office/powerpoint/2010/main" val="595442550"/>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ersonalizza struttur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978</TotalTime>
  <Words>3471</Words>
  <Application>Microsoft Office PowerPoint</Application>
  <PresentationFormat>Presentazione su schermo (4:3)</PresentationFormat>
  <Paragraphs>354</Paragraphs>
  <Slides>24</Slides>
  <Notes>0</Notes>
  <HiddenSlides>0</HiddenSlides>
  <MMClips>0</MMClips>
  <ScaleCrop>false</ScaleCrop>
  <HeadingPairs>
    <vt:vector size="6" baseType="variant">
      <vt:variant>
        <vt:lpstr>Caratteri utilizzati</vt:lpstr>
      </vt:variant>
      <vt:variant>
        <vt:i4>10</vt:i4>
      </vt:variant>
      <vt:variant>
        <vt:lpstr>Tema</vt:lpstr>
      </vt:variant>
      <vt:variant>
        <vt:i4>2</vt:i4>
      </vt:variant>
      <vt:variant>
        <vt:lpstr>Titoli diapositive</vt:lpstr>
      </vt:variant>
      <vt:variant>
        <vt:i4>24</vt:i4>
      </vt:variant>
    </vt:vector>
  </HeadingPairs>
  <TitlesOfParts>
    <vt:vector size="36" baseType="lpstr">
      <vt:lpstr>Arial</vt:lpstr>
      <vt:lpstr>Calibri</vt:lpstr>
      <vt:lpstr>CalibriLight</vt:lpstr>
      <vt:lpstr>CIDFont+F2</vt:lpstr>
      <vt:lpstr>CIDFont+F3</vt:lpstr>
      <vt:lpstr>Courier New</vt:lpstr>
      <vt:lpstr>Liberation Mono</vt:lpstr>
      <vt:lpstr>Times New Roman</vt:lpstr>
      <vt:lpstr>Trebuchet MS</vt:lpstr>
      <vt:lpstr>Wingdings</vt:lpstr>
      <vt:lpstr>Tema di Office</vt:lpstr>
      <vt:lpstr>Personalizza struttura</vt:lpstr>
      <vt:lpstr>  </vt:lpstr>
      <vt:lpstr>Rendicontazione e Valutazione</vt:lpstr>
      <vt:lpstr>Info generali </vt:lpstr>
      <vt:lpstr>Info generali</vt:lpstr>
      <vt:lpstr>Linee guida di Valutazione </vt:lpstr>
      <vt:lpstr>Linee guida di Valutazione </vt:lpstr>
      <vt:lpstr>Linee guida di Valutazione </vt:lpstr>
      <vt:lpstr>LINEE GUIDA DI VALUTAZIONE </vt:lpstr>
      <vt:lpstr> RENDICONTAZIONE DELLA SPESA Criteri generali </vt:lpstr>
      <vt:lpstr>RENDICONTAZIONE DELLA SPESA Criteri generali</vt:lpstr>
      <vt:lpstr>RENDICONTAZIONE DELLA SPESA Criteri generali</vt:lpstr>
      <vt:lpstr> RENDICONTAZIONE DELLA SPESA Criteri generali</vt:lpstr>
      <vt:lpstr> RENDICONTAZIONE DELLA SPESA Riassuntivo</vt:lpstr>
      <vt:lpstr>RENDICONTAZIONE DELLA SPESA Criteri specifici</vt:lpstr>
      <vt:lpstr>RENDICONTAZIONE DELLA SPESA Criteri specifici</vt:lpstr>
      <vt:lpstr>RENDICONTAZIONE DELLA SPESA Criteri specifici</vt:lpstr>
      <vt:lpstr>RENDICONTAZIONE DELLA SPESA Criteri specifici</vt:lpstr>
      <vt:lpstr>RENDICONTAZIONE DELLA SPESA Criteri specifici</vt:lpstr>
      <vt:lpstr>RENDICONTAZIONE DELLA SPESA Criteri specifici</vt:lpstr>
      <vt:lpstr>RENDICONTAZIONE DELLA SPESA Criteri specifici</vt:lpstr>
      <vt:lpstr>RENDICONTAZIONE DELLA SPESA Criteri specifici</vt:lpstr>
      <vt:lpstr>RENDICONTAZIONE DELLA SPESA Criteri specifici</vt:lpstr>
      <vt:lpstr>Presentazione standard di PowerPoint</vt:lpstr>
      <vt:lpstr>CONTATTI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Palmira Violi</dc:creator>
  <cp:lastModifiedBy>Palmira Violi</cp:lastModifiedBy>
  <cp:revision>56</cp:revision>
  <dcterms:created xsi:type="dcterms:W3CDTF">2020-10-12T08:27:01Z</dcterms:created>
  <dcterms:modified xsi:type="dcterms:W3CDTF">2021-11-15T08:44:28Z</dcterms:modified>
</cp:coreProperties>
</file>